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handoutMasterIdLst>
    <p:handoutMasterId r:id="rId32"/>
  </p:handoutMasterIdLst>
  <p:sldIdLst>
    <p:sldId id="317" r:id="rId2"/>
    <p:sldId id="467" r:id="rId3"/>
    <p:sldId id="492" r:id="rId4"/>
    <p:sldId id="468" r:id="rId5"/>
    <p:sldId id="469" r:id="rId6"/>
    <p:sldId id="470" r:id="rId7"/>
    <p:sldId id="471" r:id="rId8"/>
    <p:sldId id="472" r:id="rId9"/>
    <p:sldId id="493" r:id="rId10"/>
    <p:sldId id="473" r:id="rId11"/>
    <p:sldId id="474" r:id="rId12"/>
    <p:sldId id="494" r:id="rId13"/>
    <p:sldId id="475" r:id="rId14"/>
    <p:sldId id="476" r:id="rId15"/>
    <p:sldId id="477" r:id="rId16"/>
    <p:sldId id="478" r:id="rId17"/>
    <p:sldId id="479" r:id="rId18"/>
    <p:sldId id="480" r:id="rId19"/>
    <p:sldId id="481" r:id="rId20"/>
    <p:sldId id="483" r:id="rId21"/>
    <p:sldId id="482" r:id="rId22"/>
    <p:sldId id="484" r:id="rId23"/>
    <p:sldId id="485" r:id="rId24"/>
    <p:sldId id="495" r:id="rId25"/>
    <p:sldId id="486" r:id="rId26"/>
    <p:sldId id="487" r:id="rId27"/>
    <p:sldId id="497" r:id="rId28"/>
    <p:sldId id="490" r:id="rId29"/>
    <p:sldId id="491" r:id="rId30"/>
  </p:sldIdLst>
  <p:sldSz cx="9906000" cy="6858000" type="A4"/>
  <p:notesSz cx="6858000" cy="9715500"/>
  <p:defaultTextStyle>
    <a:defPPr>
      <a:defRPr lang="en-US"/>
    </a:defPPr>
    <a:lvl1pPr marL="0" algn="l" defTabSz="1072774" rtl="0" eaLnBrk="1" latinLnBrk="0" hangingPunct="1">
      <a:defRPr sz="2100" kern="1200">
        <a:solidFill>
          <a:schemeClr val="tx1"/>
        </a:solidFill>
        <a:latin typeface="+mn-lt"/>
        <a:ea typeface="+mn-ea"/>
        <a:cs typeface="+mn-cs"/>
      </a:defRPr>
    </a:lvl1pPr>
    <a:lvl2pPr marL="536387" algn="l" defTabSz="1072774" rtl="0" eaLnBrk="1" latinLnBrk="0" hangingPunct="1">
      <a:defRPr sz="2100" kern="1200">
        <a:solidFill>
          <a:schemeClr val="tx1"/>
        </a:solidFill>
        <a:latin typeface="+mn-lt"/>
        <a:ea typeface="+mn-ea"/>
        <a:cs typeface="+mn-cs"/>
      </a:defRPr>
    </a:lvl2pPr>
    <a:lvl3pPr marL="1072774" algn="l" defTabSz="1072774" rtl="0" eaLnBrk="1" latinLnBrk="0" hangingPunct="1">
      <a:defRPr sz="2100" kern="1200">
        <a:solidFill>
          <a:schemeClr val="tx1"/>
        </a:solidFill>
        <a:latin typeface="+mn-lt"/>
        <a:ea typeface="+mn-ea"/>
        <a:cs typeface="+mn-cs"/>
      </a:defRPr>
    </a:lvl3pPr>
    <a:lvl4pPr marL="1609161" algn="l" defTabSz="1072774" rtl="0" eaLnBrk="1" latinLnBrk="0" hangingPunct="1">
      <a:defRPr sz="2100" kern="1200">
        <a:solidFill>
          <a:schemeClr val="tx1"/>
        </a:solidFill>
        <a:latin typeface="+mn-lt"/>
        <a:ea typeface="+mn-ea"/>
        <a:cs typeface="+mn-cs"/>
      </a:defRPr>
    </a:lvl4pPr>
    <a:lvl5pPr marL="2145548" algn="l" defTabSz="1072774" rtl="0" eaLnBrk="1" latinLnBrk="0" hangingPunct="1">
      <a:defRPr sz="2100" kern="1200">
        <a:solidFill>
          <a:schemeClr val="tx1"/>
        </a:solidFill>
        <a:latin typeface="+mn-lt"/>
        <a:ea typeface="+mn-ea"/>
        <a:cs typeface="+mn-cs"/>
      </a:defRPr>
    </a:lvl5pPr>
    <a:lvl6pPr marL="2681935" algn="l" defTabSz="1072774" rtl="0" eaLnBrk="1" latinLnBrk="0" hangingPunct="1">
      <a:defRPr sz="2100" kern="1200">
        <a:solidFill>
          <a:schemeClr val="tx1"/>
        </a:solidFill>
        <a:latin typeface="+mn-lt"/>
        <a:ea typeface="+mn-ea"/>
        <a:cs typeface="+mn-cs"/>
      </a:defRPr>
    </a:lvl6pPr>
    <a:lvl7pPr marL="3218322" algn="l" defTabSz="1072774" rtl="0" eaLnBrk="1" latinLnBrk="0" hangingPunct="1">
      <a:defRPr sz="2100" kern="1200">
        <a:solidFill>
          <a:schemeClr val="tx1"/>
        </a:solidFill>
        <a:latin typeface="+mn-lt"/>
        <a:ea typeface="+mn-ea"/>
        <a:cs typeface="+mn-cs"/>
      </a:defRPr>
    </a:lvl7pPr>
    <a:lvl8pPr marL="3754709" algn="l" defTabSz="1072774" rtl="0" eaLnBrk="1" latinLnBrk="0" hangingPunct="1">
      <a:defRPr sz="2100" kern="1200">
        <a:solidFill>
          <a:schemeClr val="tx1"/>
        </a:solidFill>
        <a:latin typeface="+mn-lt"/>
        <a:ea typeface="+mn-ea"/>
        <a:cs typeface="+mn-cs"/>
      </a:defRPr>
    </a:lvl8pPr>
    <a:lvl9pPr marL="4291096" algn="l" defTabSz="1072774"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120">
          <p15:clr>
            <a:srgbClr val="A4A3A4"/>
          </p15:clr>
        </p15:guide>
      </p15:sldGuideLst>
    </p:ext>
    <p:ext uri="{2D200454-40CA-4A62-9FC3-DE9A4176ACB9}">
      <p15:notesGuideLst xmlns:p15="http://schemas.microsoft.com/office/powerpoint/2012/main">
        <p15:guide id="1" orient="horz" pos="306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99FF33"/>
    <a:srgbClr val="008000"/>
    <a:srgbClr val="00339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88645" autoAdjust="0"/>
  </p:normalViewPr>
  <p:slideViewPr>
    <p:cSldViewPr>
      <p:cViewPr>
        <p:scale>
          <a:sx n="100" d="100"/>
          <a:sy n="100" d="100"/>
        </p:scale>
        <p:origin x="706" y="-206"/>
      </p:cViewPr>
      <p:guideLst>
        <p:guide orient="horz" pos="2161"/>
        <p:guide pos="3120"/>
      </p:guideLst>
    </p:cSldViewPr>
  </p:slideViewPr>
  <p:notesTextViewPr>
    <p:cViewPr>
      <p:scale>
        <a:sx n="100" d="100"/>
        <a:sy n="100" d="100"/>
      </p:scale>
      <p:origin x="0" y="0"/>
    </p:cViewPr>
  </p:notesTextViewPr>
  <p:sorterViewPr>
    <p:cViewPr>
      <p:scale>
        <a:sx n="100" d="100"/>
        <a:sy n="100" d="100"/>
      </p:scale>
      <p:origin x="0" y="173"/>
    </p:cViewPr>
  </p:sorterViewPr>
  <p:notesViewPr>
    <p:cSldViewPr>
      <p:cViewPr varScale="1">
        <p:scale>
          <a:sx n="83" d="100"/>
          <a:sy n="83" d="100"/>
        </p:scale>
        <p:origin x="-1992" y="-72"/>
      </p:cViewPr>
      <p:guideLst>
        <p:guide orient="horz" pos="306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85775"/>
          </a:xfrm>
          <a:prstGeom prst="rect">
            <a:avLst/>
          </a:prstGeom>
        </p:spPr>
        <p:txBody>
          <a:bodyPr vert="horz" lIns="91440" tIns="45720" rIns="91440" bIns="45720" rtlCol="0"/>
          <a:lstStyle>
            <a:lvl1pPr algn="r">
              <a:defRPr sz="1200"/>
            </a:lvl1pPr>
          </a:lstStyle>
          <a:p>
            <a:fld id="{D386C3B3-13F6-42BC-87AA-86A7DAF908AD}" type="datetimeFigureOut">
              <a:rPr lang="fr-FR" smtClean="0"/>
              <a:t>22/10/2024</a:t>
            </a:fld>
            <a:endParaRPr lang="fr-FR"/>
          </a:p>
        </p:txBody>
      </p:sp>
      <p:sp>
        <p:nvSpPr>
          <p:cNvPr id="4" name="Espace réservé du pied de page 3"/>
          <p:cNvSpPr>
            <a:spLocks noGrp="1"/>
          </p:cNvSpPr>
          <p:nvPr>
            <p:ph type="ftr" sz="quarter" idx="2"/>
          </p:nvPr>
        </p:nvSpPr>
        <p:spPr>
          <a:xfrm>
            <a:off x="0" y="9228039"/>
            <a:ext cx="2971800" cy="4857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9228039"/>
            <a:ext cx="2971800" cy="485775"/>
          </a:xfrm>
          <a:prstGeom prst="rect">
            <a:avLst/>
          </a:prstGeom>
        </p:spPr>
        <p:txBody>
          <a:bodyPr vert="horz" lIns="91440" tIns="45720" rIns="91440" bIns="45720" rtlCol="0" anchor="b"/>
          <a:lstStyle>
            <a:lvl1pPr algn="r">
              <a:defRPr sz="1200"/>
            </a:lvl1pPr>
          </a:lstStyle>
          <a:p>
            <a:fld id="{D9575F7A-9F81-4C2F-B83F-1200B4A8657E}" type="slidenum">
              <a:rPr lang="fr-FR" smtClean="0"/>
              <a:t>‹N°›</a:t>
            </a:fld>
            <a:endParaRPr lang="fr-FR"/>
          </a:p>
        </p:txBody>
      </p:sp>
    </p:spTree>
    <p:extLst>
      <p:ext uri="{BB962C8B-B14F-4D97-AF65-F5344CB8AC3E}">
        <p14:creationId xmlns:p14="http://schemas.microsoft.com/office/powerpoint/2010/main" val="333529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85775"/>
          </a:xfrm>
          <a:prstGeom prst="rect">
            <a:avLst/>
          </a:prstGeom>
        </p:spPr>
        <p:txBody>
          <a:bodyPr vert="horz" lIns="91440" tIns="45720" rIns="91440" bIns="45720" rtlCol="0"/>
          <a:lstStyle>
            <a:lvl1pPr algn="r">
              <a:defRPr sz="1200"/>
            </a:lvl1pPr>
          </a:lstStyle>
          <a:p>
            <a:fld id="{4F92F2E7-A073-4A5F-8AE5-9FA481AC5CC2}" type="datetimeFigureOut">
              <a:rPr lang="fr-FR" smtClean="0"/>
              <a:t>22/10/2024</a:t>
            </a:fld>
            <a:endParaRPr lang="fr-FR"/>
          </a:p>
        </p:txBody>
      </p:sp>
      <p:sp>
        <p:nvSpPr>
          <p:cNvPr id="4" name="Espace réservé de l'image des diapositives 3"/>
          <p:cNvSpPr>
            <a:spLocks noGrp="1" noRot="1" noChangeAspect="1"/>
          </p:cNvSpPr>
          <p:nvPr>
            <p:ph type="sldImg" idx="2"/>
          </p:nvPr>
        </p:nvSpPr>
        <p:spPr>
          <a:xfrm>
            <a:off x="798513" y="728663"/>
            <a:ext cx="5260975" cy="36433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614863"/>
            <a:ext cx="5486400" cy="437197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228039"/>
            <a:ext cx="2971800" cy="4857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228039"/>
            <a:ext cx="2971800" cy="485775"/>
          </a:xfrm>
          <a:prstGeom prst="rect">
            <a:avLst/>
          </a:prstGeom>
        </p:spPr>
        <p:txBody>
          <a:bodyPr vert="horz" lIns="91440" tIns="45720" rIns="91440" bIns="45720" rtlCol="0" anchor="b"/>
          <a:lstStyle>
            <a:lvl1pPr algn="r">
              <a:defRPr sz="1200"/>
            </a:lvl1pPr>
          </a:lstStyle>
          <a:p>
            <a:fld id="{414E4489-F5A5-4D3E-A263-72C7DE845651}" type="slidenum">
              <a:rPr lang="fr-FR" smtClean="0"/>
              <a:t>‹N°›</a:t>
            </a:fld>
            <a:endParaRPr lang="fr-FR"/>
          </a:p>
        </p:txBody>
      </p:sp>
    </p:spTree>
    <p:extLst>
      <p:ext uri="{BB962C8B-B14F-4D97-AF65-F5344CB8AC3E}">
        <p14:creationId xmlns:p14="http://schemas.microsoft.com/office/powerpoint/2010/main" val="2438091004"/>
      </p:ext>
    </p:extLst>
  </p:cSld>
  <p:clrMap bg1="lt1" tx1="dk1" bg2="lt2" tx2="dk2" accent1="accent1" accent2="accent2" accent3="accent3" accent4="accent4" accent5="accent5" accent6="accent6" hlink="hlink" folHlink="folHlink"/>
  <p:notesStyle>
    <a:lvl1pPr marL="0" algn="l" defTabSz="1072774" rtl="0" eaLnBrk="1" latinLnBrk="0" hangingPunct="1">
      <a:defRPr sz="1400" kern="1200">
        <a:solidFill>
          <a:schemeClr val="tx1"/>
        </a:solidFill>
        <a:latin typeface="+mn-lt"/>
        <a:ea typeface="+mn-ea"/>
        <a:cs typeface="+mn-cs"/>
      </a:defRPr>
    </a:lvl1pPr>
    <a:lvl2pPr marL="536387" algn="l" defTabSz="1072774" rtl="0" eaLnBrk="1" latinLnBrk="0" hangingPunct="1">
      <a:defRPr sz="1400" kern="1200">
        <a:solidFill>
          <a:schemeClr val="tx1"/>
        </a:solidFill>
        <a:latin typeface="+mn-lt"/>
        <a:ea typeface="+mn-ea"/>
        <a:cs typeface="+mn-cs"/>
      </a:defRPr>
    </a:lvl2pPr>
    <a:lvl3pPr marL="1072774" algn="l" defTabSz="1072774" rtl="0" eaLnBrk="1" latinLnBrk="0" hangingPunct="1">
      <a:defRPr sz="1400" kern="1200">
        <a:solidFill>
          <a:schemeClr val="tx1"/>
        </a:solidFill>
        <a:latin typeface="+mn-lt"/>
        <a:ea typeface="+mn-ea"/>
        <a:cs typeface="+mn-cs"/>
      </a:defRPr>
    </a:lvl3pPr>
    <a:lvl4pPr marL="1609161" algn="l" defTabSz="1072774" rtl="0" eaLnBrk="1" latinLnBrk="0" hangingPunct="1">
      <a:defRPr sz="1400" kern="1200">
        <a:solidFill>
          <a:schemeClr val="tx1"/>
        </a:solidFill>
        <a:latin typeface="+mn-lt"/>
        <a:ea typeface="+mn-ea"/>
        <a:cs typeface="+mn-cs"/>
      </a:defRPr>
    </a:lvl4pPr>
    <a:lvl5pPr marL="2145548" algn="l" defTabSz="1072774" rtl="0" eaLnBrk="1" latinLnBrk="0" hangingPunct="1">
      <a:defRPr sz="1400" kern="1200">
        <a:solidFill>
          <a:schemeClr val="tx1"/>
        </a:solidFill>
        <a:latin typeface="+mn-lt"/>
        <a:ea typeface="+mn-ea"/>
        <a:cs typeface="+mn-cs"/>
      </a:defRPr>
    </a:lvl5pPr>
    <a:lvl6pPr marL="2681935" algn="l" defTabSz="1072774" rtl="0" eaLnBrk="1" latinLnBrk="0" hangingPunct="1">
      <a:defRPr sz="1400" kern="1200">
        <a:solidFill>
          <a:schemeClr val="tx1"/>
        </a:solidFill>
        <a:latin typeface="+mn-lt"/>
        <a:ea typeface="+mn-ea"/>
        <a:cs typeface="+mn-cs"/>
      </a:defRPr>
    </a:lvl6pPr>
    <a:lvl7pPr marL="3218322" algn="l" defTabSz="1072774" rtl="0" eaLnBrk="1" latinLnBrk="0" hangingPunct="1">
      <a:defRPr sz="1400" kern="1200">
        <a:solidFill>
          <a:schemeClr val="tx1"/>
        </a:solidFill>
        <a:latin typeface="+mn-lt"/>
        <a:ea typeface="+mn-ea"/>
        <a:cs typeface="+mn-cs"/>
      </a:defRPr>
    </a:lvl7pPr>
    <a:lvl8pPr marL="3754709" algn="l" defTabSz="1072774" rtl="0" eaLnBrk="1" latinLnBrk="0" hangingPunct="1">
      <a:defRPr sz="1400" kern="1200">
        <a:solidFill>
          <a:schemeClr val="tx1"/>
        </a:solidFill>
        <a:latin typeface="+mn-lt"/>
        <a:ea typeface="+mn-ea"/>
        <a:cs typeface="+mn-cs"/>
      </a:defRPr>
    </a:lvl8pPr>
    <a:lvl9pPr marL="4291096" algn="l" defTabSz="1072774"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Title 2"/>
          <p:cNvSpPr txBox="1">
            <a:spLocks/>
          </p:cNvSpPr>
          <p:nvPr userDrawn="1"/>
        </p:nvSpPr>
        <p:spPr>
          <a:xfrm>
            <a:off x="445326" y="990599"/>
            <a:ext cx="8976164" cy="1295401"/>
          </a:xfrm>
          <a:prstGeom prst="rect">
            <a:avLst/>
          </a:prstGeom>
          <a:ln>
            <a:solidFill>
              <a:srgbClr val="4F81BD"/>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fr-FR" sz="1800" dirty="0">
              <a:solidFill>
                <a:srgbClr val="0070C0"/>
              </a:solidFill>
              <a:latin typeface="Arial" charset="0"/>
              <a:cs typeface="Arial" charset="0"/>
            </a:endParaRPr>
          </a:p>
        </p:txBody>
      </p:sp>
      <p:sp>
        <p:nvSpPr>
          <p:cNvPr id="5" name="ZoneTexte 4"/>
          <p:cNvSpPr txBox="1"/>
          <p:nvPr userDrawn="1"/>
        </p:nvSpPr>
        <p:spPr>
          <a:xfrm>
            <a:off x="2921633" y="6364587"/>
            <a:ext cx="4038600" cy="261610"/>
          </a:xfrm>
          <a:prstGeom prst="rect">
            <a:avLst/>
          </a:prstGeom>
          <a:noFill/>
        </p:spPr>
        <p:txBody>
          <a:bodyPr wrap="square" rtlCol="0">
            <a:spAutoFit/>
          </a:bodyPr>
          <a:lstStyle/>
          <a:p>
            <a:pPr algn="ctr"/>
            <a:r>
              <a:rPr lang="fr-FR" sz="1100" b="1" dirty="0">
                <a:solidFill>
                  <a:srgbClr val="0000FF"/>
                </a:solidFill>
                <a:latin typeface="Agency FB" panose="020B0503020202020204" pitchFamily="34" charset="0"/>
              </a:rPr>
              <a:t>Etablissement Industriel Alucam/Socatral         Alucam/Socatral </a:t>
            </a:r>
            <a:r>
              <a:rPr lang="fr-FR" sz="1100" b="1" dirty="0" err="1">
                <a:solidFill>
                  <a:srgbClr val="0000FF"/>
                </a:solidFill>
                <a:latin typeface="Agency FB" panose="020B0503020202020204" pitchFamily="34" charset="0"/>
              </a:rPr>
              <a:t>Industrial</a:t>
            </a:r>
            <a:r>
              <a:rPr lang="fr-FR" sz="1100" b="1" dirty="0">
                <a:solidFill>
                  <a:srgbClr val="0000FF"/>
                </a:solidFill>
                <a:latin typeface="Agency FB" panose="020B0503020202020204" pitchFamily="34" charset="0"/>
              </a:rPr>
              <a:t> Plant</a:t>
            </a:r>
            <a:endParaRPr lang="fr-FR" sz="1400" b="1" dirty="0">
              <a:solidFill>
                <a:srgbClr val="0000FF"/>
              </a:solidFill>
              <a:latin typeface="Agency FB" panose="020B0503020202020204" pitchFamily="34" charset="0"/>
            </a:endParaRPr>
          </a:p>
        </p:txBody>
      </p:sp>
      <p:sp>
        <p:nvSpPr>
          <p:cNvPr id="7" name="Étoile à 5 branches 6"/>
          <p:cNvSpPr/>
          <p:nvPr userDrawn="1"/>
        </p:nvSpPr>
        <p:spPr>
          <a:xfrm>
            <a:off x="5139690" y="6488431"/>
            <a:ext cx="4571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Date Placeholder 3"/>
          <p:cNvSpPr>
            <a:spLocks noGrp="1"/>
          </p:cNvSpPr>
          <p:nvPr>
            <p:ph type="dt" sz="half" idx="2"/>
          </p:nvPr>
        </p:nvSpPr>
        <p:spPr>
          <a:xfrm>
            <a:off x="466725" y="6356351"/>
            <a:ext cx="2311400" cy="365125"/>
          </a:xfrm>
          <a:prstGeom prst="rect">
            <a:avLst/>
          </a:prstGeom>
        </p:spPr>
        <p:txBody>
          <a:bodyPr vert="horz" lIns="107277" tIns="53639" rIns="107277" bIns="53639" rtlCol="0" anchor="ctr"/>
          <a:lstStyle>
            <a:lvl1pPr algn="l">
              <a:defRPr sz="900" b="1">
                <a:solidFill>
                  <a:srgbClr val="0000FF"/>
                </a:solidFill>
              </a:defRPr>
            </a:lvl1pPr>
          </a:lstStyle>
          <a:p>
            <a:fld id="{4FEDDAA1-80C8-46CB-9BE6-BAC7BBFDD8FD}" type="datetime1">
              <a:rPr lang="fr-FR" smtClean="0"/>
              <a:pPr/>
              <a:t>22/10/2024</a:t>
            </a:fld>
            <a:endParaRPr lang="en-US" dirty="0"/>
          </a:p>
        </p:txBody>
      </p:sp>
      <p:sp>
        <p:nvSpPr>
          <p:cNvPr id="12" name="Slide Number Placeholder 5"/>
          <p:cNvSpPr>
            <a:spLocks noGrp="1"/>
          </p:cNvSpPr>
          <p:nvPr>
            <p:ph type="sldNum" sz="quarter" idx="12"/>
          </p:nvPr>
        </p:nvSpPr>
        <p:spPr>
          <a:xfrm>
            <a:off x="7162800" y="6372225"/>
            <a:ext cx="2258690" cy="365125"/>
          </a:xfrm>
        </p:spPr>
        <p:txBody>
          <a:bodyPr/>
          <a:lstStyle>
            <a:lvl1pPr>
              <a:defRPr>
                <a:solidFill>
                  <a:srgbClr val="FFFF00"/>
                </a:solidFill>
              </a:defRPr>
            </a:lvl1pPr>
          </a:lstStyle>
          <a:p>
            <a:fld id="{B6F15528-21DE-4FAA-801E-634DDDAF4B2B}" type="slidenum">
              <a:rPr lang="en-US" smtClean="0"/>
              <a:pPr/>
              <a:t>‹N°›</a:t>
            </a:fld>
            <a:endParaRPr lang="en-US" dirty="0"/>
          </a:p>
        </p:txBody>
      </p:sp>
      <p:pic>
        <p:nvPicPr>
          <p:cNvPr id="11"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403" b="21229"/>
          <a:stretch/>
        </p:blipFill>
        <p:spPr bwMode="auto">
          <a:xfrm>
            <a:off x="450849" y="2381251"/>
            <a:ext cx="8970641" cy="390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momhac\Desktop\Divers 2018\COMMUNICATIONS 2018\Logo projet entreprise\logo Agile+ retenu-02.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0270" t="9203" r="20784" b="5711"/>
          <a:stretch/>
        </p:blipFill>
        <p:spPr bwMode="auto">
          <a:xfrm>
            <a:off x="441324" y="90249"/>
            <a:ext cx="854076" cy="871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omhac\Desktop\ALL DESKTOP\PROV\ALL DESKTOP 2\Logos\les logos Groupe ALUCAM\avec fond JPEG\groupe ALUCAM.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4180" y="316550"/>
            <a:ext cx="2567310" cy="62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963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95300" y="1447800"/>
            <a:ext cx="8877298" cy="4678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9CA72A-7DE5-472A-A7C8-37B1874C10BD}" type="datetime1">
              <a:rPr lang="fr-FR" smtClean="0"/>
              <a:pPr/>
              <a:t>22/10/2024</a:t>
            </a:fld>
            <a:endParaRPr lang="en-US"/>
          </a:p>
        </p:txBody>
      </p:sp>
      <p:sp>
        <p:nvSpPr>
          <p:cNvPr id="5" name="Footer Placeholder 4"/>
          <p:cNvSpPr>
            <a:spLocks noGrp="1"/>
          </p:cNvSpPr>
          <p:nvPr>
            <p:ph type="ftr" sz="quarter" idx="11"/>
          </p:nvPr>
        </p:nvSpPr>
        <p:spPr>
          <a:xfrm>
            <a:off x="3384550" y="6356351"/>
            <a:ext cx="3136900" cy="365125"/>
          </a:xfrm>
          <a:prstGeom prst="rect">
            <a:avLst/>
          </a:prstGeom>
        </p:spPr>
        <p:txBody>
          <a:bodyPr lIns="107277" tIns="53639" rIns="107277" bIns="53639"/>
          <a:lstStyle/>
          <a:p>
            <a:endParaRPr lang="en-US">
              <a:solidFill>
                <a:srgbClr val="646464"/>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76130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1066800"/>
            <a:ext cx="2228850" cy="505936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1066800"/>
            <a:ext cx="6521450" cy="505936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4BE292A-AD42-4A61-9D96-588B4EA09368}" type="datetime1">
              <a:rPr lang="fr-FR" smtClean="0"/>
              <a:pPr/>
              <a:t>22/10/2024</a:t>
            </a:fld>
            <a:endParaRPr lang="en-US"/>
          </a:p>
        </p:txBody>
      </p:sp>
      <p:sp>
        <p:nvSpPr>
          <p:cNvPr id="5" name="Footer Placeholder 4"/>
          <p:cNvSpPr>
            <a:spLocks noGrp="1"/>
          </p:cNvSpPr>
          <p:nvPr>
            <p:ph type="ftr" sz="quarter" idx="11"/>
          </p:nvPr>
        </p:nvSpPr>
        <p:spPr>
          <a:xfrm>
            <a:off x="3384550" y="6356351"/>
            <a:ext cx="3136900" cy="365125"/>
          </a:xfrm>
          <a:prstGeom prst="rect">
            <a:avLst/>
          </a:prstGeom>
        </p:spPr>
        <p:txBody>
          <a:bodyPr lIns="107277" tIns="53639" rIns="107277" bIns="53639"/>
          <a:lstStyle/>
          <a:p>
            <a:endParaRPr lang="en-US">
              <a:solidFill>
                <a:srgbClr val="646464"/>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535187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4" name="Title 2"/>
          <p:cNvSpPr txBox="1">
            <a:spLocks/>
          </p:cNvSpPr>
          <p:nvPr userDrawn="1"/>
        </p:nvSpPr>
        <p:spPr>
          <a:xfrm>
            <a:off x="445326" y="990599"/>
            <a:ext cx="8976164" cy="1295401"/>
          </a:xfrm>
          <a:prstGeom prst="rect">
            <a:avLst/>
          </a:prstGeom>
          <a:ln>
            <a:solidFill>
              <a:srgbClr val="4F81BD"/>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1800" b="0" i="0" u="none" strike="noStrike" kern="1200" cap="none" spc="0" normalizeH="0" baseline="0" noProof="0" dirty="0">
              <a:ln>
                <a:noFill/>
              </a:ln>
              <a:solidFill>
                <a:srgbClr val="0070C0"/>
              </a:solidFill>
              <a:effectLst/>
              <a:uLnTx/>
              <a:uFillTx/>
              <a:latin typeface="Arial" charset="0"/>
              <a:ea typeface="+mj-ea"/>
              <a:cs typeface="Arial" charset="0"/>
            </a:endParaRPr>
          </a:p>
        </p:txBody>
      </p:sp>
      <p:sp>
        <p:nvSpPr>
          <p:cNvPr id="5" name="ZoneTexte 4"/>
          <p:cNvSpPr txBox="1"/>
          <p:nvPr userDrawn="1"/>
        </p:nvSpPr>
        <p:spPr>
          <a:xfrm>
            <a:off x="2921633" y="6364587"/>
            <a:ext cx="4038600" cy="261610"/>
          </a:xfrm>
          <a:prstGeom prst="rect">
            <a:avLst/>
          </a:prstGeom>
          <a:noFill/>
        </p:spPr>
        <p:txBody>
          <a:bodyPr wrap="square" rtlCol="0">
            <a:spAutoFit/>
          </a:bodyPr>
          <a:lstStyle/>
          <a:p>
            <a:pPr algn="ctr"/>
            <a:r>
              <a:rPr lang="fr-FR" sz="1100" b="1" dirty="0">
                <a:solidFill>
                  <a:srgbClr val="0000FF"/>
                </a:solidFill>
                <a:latin typeface="Agency FB" panose="020B0503020202020204" pitchFamily="34" charset="0"/>
              </a:rPr>
              <a:t>Etablissement Industriel Alucam/Socatral</a:t>
            </a:r>
            <a:r>
              <a:rPr lang="fr-FR" sz="1100" b="1" baseline="0" dirty="0">
                <a:solidFill>
                  <a:srgbClr val="0000FF"/>
                </a:solidFill>
                <a:latin typeface="Agency FB" panose="020B0503020202020204" pitchFamily="34" charset="0"/>
              </a:rPr>
              <a:t>         </a:t>
            </a:r>
            <a:r>
              <a:rPr lang="fr-FR" sz="1100" b="1" dirty="0">
                <a:solidFill>
                  <a:srgbClr val="0000FF"/>
                </a:solidFill>
                <a:latin typeface="Agency FB" panose="020B0503020202020204" pitchFamily="34" charset="0"/>
              </a:rPr>
              <a:t>Alucam/Socatral </a:t>
            </a:r>
            <a:r>
              <a:rPr lang="fr-FR" sz="1100" b="1" dirty="0" err="1">
                <a:solidFill>
                  <a:srgbClr val="0000FF"/>
                </a:solidFill>
                <a:latin typeface="Agency FB" panose="020B0503020202020204" pitchFamily="34" charset="0"/>
              </a:rPr>
              <a:t>Industrial</a:t>
            </a:r>
            <a:r>
              <a:rPr lang="fr-FR" sz="1100" b="1" dirty="0">
                <a:solidFill>
                  <a:srgbClr val="0000FF"/>
                </a:solidFill>
                <a:latin typeface="Agency FB" panose="020B0503020202020204" pitchFamily="34" charset="0"/>
              </a:rPr>
              <a:t> Plant</a:t>
            </a:r>
            <a:endParaRPr lang="fr-FR" sz="1400" b="1" dirty="0">
              <a:solidFill>
                <a:srgbClr val="0000FF"/>
              </a:solidFill>
              <a:latin typeface="Agency FB" panose="020B0503020202020204" pitchFamily="34" charset="0"/>
            </a:endParaRPr>
          </a:p>
        </p:txBody>
      </p:sp>
      <p:sp>
        <p:nvSpPr>
          <p:cNvPr id="7" name="Étoile à 5 branches 6"/>
          <p:cNvSpPr/>
          <p:nvPr userDrawn="1"/>
        </p:nvSpPr>
        <p:spPr>
          <a:xfrm>
            <a:off x="5139690" y="6488431"/>
            <a:ext cx="4571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Date Placeholder 3"/>
          <p:cNvSpPr>
            <a:spLocks noGrp="1"/>
          </p:cNvSpPr>
          <p:nvPr>
            <p:ph type="dt" sz="half" idx="2"/>
          </p:nvPr>
        </p:nvSpPr>
        <p:spPr>
          <a:xfrm>
            <a:off x="466725" y="6356351"/>
            <a:ext cx="2311400" cy="365125"/>
          </a:xfrm>
          <a:prstGeom prst="rect">
            <a:avLst/>
          </a:prstGeom>
        </p:spPr>
        <p:txBody>
          <a:bodyPr vert="horz" lIns="107277" tIns="53639" rIns="107277" bIns="53639" rtlCol="0" anchor="ctr"/>
          <a:lstStyle>
            <a:lvl1pPr algn="l">
              <a:defRPr sz="900" b="1">
                <a:solidFill>
                  <a:srgbClr val="0000FF"/>
                </a:solidFill>
              </a:defRPr>
            </a:lvl1pPr>
          </a:lstStyle>
          <a:p>
            <a:fld id="{4FEDDAA1-80C8-46CB-9BE6-BAC7BBFDD8FD}" type="datetime1">
              <a:rPr lang="fr-FR" smtClean="0"/>
              <a:pPr/>
              <a:t>22/10/2024</a:t>
            </a:fld>
            <a:endParaRPr lang="en-US" dirty="0"/>
          </a:p>
        </p:txBody>
      </p:sp>
      <p:sp>
        <p:nvSpPr>
          <p:cNvPr id="12" name="Slide Number Placeholder 5"/>
          <p:cNvSpPr>
            <a:spLocks noGrp="1"/>
          </p:cNvSpPr>
          <p:nvPr>
            <p:ph type="sldNum" sz="quarter" idx="12"/>
          </p:nvPr>
        </p:nvSpPr>
        <p:spPr>
          <a:xfrm>
            <a:off x="7162800" y="6372225"/>
            <a:ext cx="2258690" cy="365125"/>
          </a:xfrm>
        </p:spPr>
        <p:txBody>
          <a:bodyPr/>
          <a:lstStyle>
            <a:lvl1pPr>
              <a:defRPr>
                <a:solidFill>
                  <a:srgbClr val="FFFF00"/>
                </a:solidFill>
              </a:defRPr>
            </a:lvl1pPr>
          </a:lstStyle>
          <a:p>
            <a:fld id="{B6F15528-21DE-4FAA-801E-634DDDAF4B2B}" type="slidenum">
              <a:rPr lang="en-US" smtClean="0"/>
              <a:pPr/>
              <a:t>‹N°›</a:t>
            </a:fld>
            <a:endParaRPr lang="en-US" dirty="0"/>
          </a:p>
        </p:txBody>
      </p:sp>
      <p:pic>
        <p:nvPicPr>
          <p:cNvPr id="11"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403" b="21229"/>
          <a:stretch/>
        </p:blipFill>
        <p:spPr bwMode="auto">
          <a:xfrm>
            <a:off x="450849" y="2381251"/>
            <a:ext cx="8970641" cy="390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momhac\Desktop\Divers 2018\COMMUNICATIONS 2018\Logo projet entreprise\logo Agile+ retenu-02.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0270" t="9203" r="20784" b="5711"/>
          <a:stretch/>
        </p:blipFill>
        <p:spPr bwMode="auto">
          <a:xfrm>
            <a:off x="441324" y="90249"/>
            <a:ext cx="854076" cy="871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omhac\Desktop\ALL DESKTOP\PROV\ALL DESKTOP 2\Logos\les logos Groupe ALUCAM\avec fond JPEG\groupe ALUCAM.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4180" y="316550"/>
            <a:ext cx="2567310" cy="626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905470"/>
            <a:ext cx="8915400" cy="4220693"/>
          </a:xfrm>
        </p:spPr>
        <p:txBody>
          <a:bodyPr/>
          <a:lstStyle>
            <a:lvl1pPr>
              <a:defRPr sz="23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9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Footer Placeholder 4"/>
          <p:cNvSpPr>
            <a:spLocks noGrp="1"/>
          </p:cNvSpPr>
          <p:nvPr>
            <p:ph type="ftr" sz="quarter" idx="11"/>
          </p:nvPr>
        </p:nvSpPr>
        <p:spPr>
          <a:xfrm>
            <a:off x="3384550" y="6356351"/>
            <a:ext cx="3136900" cy="365125"/>
          </a:xfrm>
          <a:prstGeom prst="rect">
            <a:avLst/>
          </a:prstGeom>
        </p:spPr>
        <p:txBody>
          <a:bodyPr lIns="107277" tIns="53639" rIns="107277" bIns="53639"/>
          <a:lstStyle/>
          <a:p>
            <a:endParaRPr lang="en-US">
              <a:solidFill>
                <a:srgbClr val="646464"/>
              </a:solidFill>
            </a:endParaRPr>
          </a:p>
        </p:txBody>
      </p:sp>
      <p:sp>
        <p:nvSpPr>
          <p:cNvPr id="6" name="Slide Number Placeholder 5"/>
          <p:cNvSpPr>
            <a:spLocks noGrp="1"/>
          </p:cNvSpPr>
          <p:nvPr>
            <p:ph type="sldNum" sz="quarter" idx="12"/>
          </p:nvPr>
        </p:nvSpPr>
        <p:spPr/>
        <p:txBody>
          <a:bodyPr/>
          <a:lstStyle>
            <a:lvl1pPr>
              <a:defRPr>
                <a:solidFill>
                  <a:srgbClr val="FFFF00"/>
                </a:solidFill>
              </a:defRPr>
            </a:lvl1pPr>
          </a:lstStyle>
          <a:p>
            <a:fld id="{B6F15528-21DE-4FAA-801E-634DDDAF4B2B}" type="slidenum">
              <a:rPr lang="en-US" smtClean="0"/>
              <a:pPr/>
              <a:t>‹N°›</a:t>
            </a:fld>
            <a:endParaRPr lang="en-US" dirty="0"/>
          </a:p>
        </p:txBody>
      </p:sp>
      <p:sp>
        <p:nvSpPr>
          <p:cNvPr id="7" name="Title Placeholder 1"/>
          <p:cNvSpPr>
            <a:spLocks noGrp="1"/>
          </p:cNvSpPr>
          <p:nvPr>
            <p:ph type="title"/>
          </p:nvPr>
        </p:nvSpPr>
        <p:spPr>
          <a:xfrm>
            <a:off x="533400" y="1125075"/>
            <a:ext cx="8877300" cy="398925"/>
          </a:xfrm>
          <a:prstGeom prst="rect">
            <a:avLst/>
          </a:prstGeom>
        </p:spPr>
        <p:txBody>
          <a:bodyPr vert="horz" lIns="107277" tIns="53639" rIns="107277" bIns="53639" rtlCol="0" anchor="ctr">
            <a:normAutofit/>
          </a:bodyPr>
          <a:lstStyle/>
          <a:p>
            <a:r>
              <a:rPr lang="en-US" dirty="0"/>
              <a:t>Click to edit Master title style</a:t>
            </a:r>
          </a:p>
        </p:txBody>
      </p:sp>
    </p:spTree>
    <p:extLst>
      <p:ext uri="{BB962C8B-B14F-4D97-AF65-F5344CB8AC3E}">
        <p14:creationId xmlns:p14="http://schemas.microsoft.com/office/powerpoint/2010/main" val="29246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7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8"/>
          </a:xfrm>
        </p:spPr>
        <p:txBody>
          <a:bodyPr anchor="b"/>
          <a:lstStyle>
            <a:lvl1pPr marL="0" indent="0">
              <a:buNone/>
              <a:defRPr sz="2300">
                <a:solidFill>
                  <a:schemeClr val="tx1">
                    <a:tint val="75000"/>
                  </a:schemeClr>
                </a:solidFill>
              </a:defRPr>
            </a:lvl1pPr>
            <a:lvl2pPr marL="536387" indent="0">
              <a:buNone/>
              <a:defRPr sz="2100">
                <a:solidFill>
                  <a:schemeClr val="tx1">
                    <a:tint val="75000"/>
                  </a:schemeClr>
                </a:solidFill>
              </a:defRPr>
            </a:lvl2pPr>
            <a:lvl3pPr marL="1072774" indent="0">
              <a:buNone/>
              <a:defRPr sz="1900">
                <a:solidFill>
                  <a:schemeClr val="tx1">
                    <a:tint val="75000"/>
                  </a:schemeClr>
                </a:solidFill>
              </a:defRPr>
            </a:lvl3pPr>
            <a:lvl4pPr marL="1609161" indent="0">
              <a:buNone/>
              <a:defRPr sz="1600">
                <a:solidFill>
                  <a:schemeClr val="tx1">
                    <a:tint val="75000"/>
                  </a:schemeClr>
                </a:solidFill>
              </a:defRPr>
            </a:lvl4pPr>
            <a:lvl5pPr marL="2145548" indent="0">
              <a:buNone/>
              <a:defRPr sz="1600">
                <a:solidFill>
                  <a:schemeClr val="tx1">
                    <a:tint val="75000"/>
                  </a:schemeClr>
                </a:solidFill>
              </a:defRPr>
            </a:lvl5pPr>
            <a:lvl6pPr marL="2681935" indent="0">
              <a:buNone/>
              <a:defRPr sz="1600">
                <a:solidFill>
                  <a:schemeClr val="tx1">
                    <a:tint val="75000"/>
                  </a:schemeClr>
                </a:solidFill>
              </a:defRPr>
            </a:lvl6pPr>
            <a:lvl7pPr marL="3218322" indent="0">
              <a:buNone/>
              <a:defRPr sz="1600">
                <a:solidFill>
                  <a:schemeClr val="tx1">
                    <a:tint val="75000"/>
                  </a:schemeClr>
                </a:solidFill>
              </a:defRPr>
            </a:lvl7pPr>
            <a:lvl8pPr marL="3754709" indent="0">
              <a:buNone/>
              <a:defRPr sz="1600">
                <a:solidFill>
                  <a:schemeClr val="tx1">
                    <a:tint val="75000"/>
                  </a:schemeClr>
                </a:solidFill>
              </a:defRPr>
            </a:lvl8pPr>
            <a:lvl9pPr marL="429109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EDFF67-CDF6-46AE-9215-76AB8C56621B}" type="datetime1">
              <a:rPr lang="fr-FR" smtClean="0"/>
              <a:pPr/>
              <a:t>22/10/2024</a:t>
            </a:fld>
            <a:endParaRPr lang="en-US"/>
          </a:p>
        </p:txBody>
      </p:sp>
      <p:sp>
        <p:nvSpPr>
          <p:cNvPr id="5" name="Footer Placeholder 4"/>
          <p:cNvSpPr>
            <a:spLocks noGrp="1"/>
          </p:cNvSpPr>
          <p:nvPr>
            <p:ph type="ftr" sz="quarter" idx="11"/>
          </p:nvPr>
        </p:nvSpPr>
        <p:spPr>
          <a:xfrm>
            <a:off x="3384550" y="6356351"/>
            <a:ext cx="3136900" cy="365125"/>
          </a:xfrm>
          <a:prstGeom prst="rect">
            <a:avLst/>
          </a:prstGeom>
        </p:spPr>
        <p:txBody>
          <a:bodyPr lIns="107277" tIns="53639" rIns="107277" bIns="53639"/>
          <a:lstStyle/>
          <a:p>
            <a:endParaRPr lang="en-US">
              <a:solidFill>
                <a:srgbClr val="646464"/>
              </a:solidFill>
            </a:endParaRPr>
          </a:p>
        </p:txBody>
      </p:sp>
      <p:sp>
        <p:nvSpPr>
          <p:cNvPr id="6" name="Slide Number Placeholder 5"/>
          <p:cNvSpPr>
            <a:spLocks noGrp="1"/>
          </p:cNvSpPr>
          <p:nvPr>
            <p:ph type="sldNum" sz="quarter" idx="12"/>
          </p:nvPr>
        </p:nvSpPr>
        <p:spPr/>
        <p:txBody>
          <a:bodyPr/>
          <a:lstStyle>
            <a:lvl1pPr>
              <a:defRPr>
                <a:solidFill>
                  <a:srgbClr val="FFFF00"/>
                </a:solidFill>
              </a:defRPr>
            </a:lvl1p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17157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803901"/>
            <a:ext cx="4375150" cy="4322262"/>
          </a:xfrm>
        </p:spPr>
        <p:txBody>
          <a:bodyPr/>
          <a:lstStyle>
            <a:lvl1pPr>
              <a:defRPr sz="2800">
                <a:latin typeface="Arial" panose="020B0604020202020204" pitchFamily="34" charset="0"/>
                <a:cs typeface="Arial" panose="020B0604020202020204" pitchFamily="34" charset="0"/>
              </a:defRPr>
            </a:lvl1pPr>
            <a:lvl2pPr>
              <a:defRPr sz="2300">
                <a:latin typeface="Arial" panose="020B0604020202020204" pitchFamily="34" charset="0"/>
                <a:cs typeface="Arial" panose="020B0604020202020204" pitchFamily="34" charset="0"/>
              </a:defRPr>
            </a:lvl2pPr>
            <a:lvl3pPr>
              <a:defRPr sz="2100">
                <a:latin typeface="Arial" panose="020B0604020202020204" pitchFamily="34" charset="0"/>
                <a:cs typeface="Arial" panose="020B0604020202020204" pitchFamily="34" charset="0"/>
              </a:defRPr>
            </a:lvl3pPr>
            <a:lvl4pPr>
              <a:defRPr sz="19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35550" y="1803901"/>
            <a:ext cx="4375150" cy="4322262"/>
          </a:xfrm>
        </p:spPr>
        <p:txBody>
          <a:bodyPr/>
          <a:lstStyle>
            <a:lvl1pPr>
              <a:defRPr sz="2800">
                <a:latin typeface="Arial" panose="020B0604020202020204" pitchFamily="34" charset="0"/>
                <a:cs typeface="Arial" panose="020B0604020202020204" pitchFamily="34" charset="0"/>
              </a:defRPr>
            </a:lvl1pPr>
            <a:lvl2pPr>
              <a:defRPr sz="2300">
                <a:latin typeface="Arial" panose="020B0604020202020204" pitchFamily="34" charset="0"/>
                <a:cs typeface="Arial" panose="020B0604020202020204" pitchFamily="34" charset="0"/>
              </a:defRPr>
            </a:lvl2pPr>
            <a:lvl3pPr>
              <a:defRPr sz="2100">
                <a:latin typeface="Arial" panose="020B0604020202020204" pitchFamily="34" charset="0"/>
                <a:cs typeface="Arial" panose="020B0604020202020204" pitchFamily="34" charset="0"/>
              </a:defRPr>
            </a:lvl3pPr>
            <a:lvl4pPr>
              <a:defRPr sz="19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688DC4-748F-4C15-AE42-AEB0D2E28192}" type="datetime1">
              <a:rPr lang="fr-FR" smtClean="0"/>
              <a:pPr/>
              <a:t>22/10/2024</a:t>
            </a:fld>
            <a:endParaRPr lang="en-US"/>
          </a:p>
        </p:txBody>
      </p:sp>
      <p:sp>
        <p:nvSpPr>
          <p:cNvPr id="6" name="Footer Placeholder 5"/>
          <p:cNvSpPr>
            <a:spLocks noGrp="1"/>
          </p:cNvSpPr>
          <p:nvPr>
            <p:ph type="ftr" sz="quarter" idx="11"/>
          </p:nvPr>
        </p:nvSpPr>
        <p:spPr>
          <a:xfrm>
            <a:off x="3384550" y="6356351"/>
            <a:ext cx="3136900" cy="365125"/>
          </a:xfrm>
          <a:prstGeom prst="rect">
            <a:avLst/>
          </a:prstGeom>
        </p:spPr>
        <p:txBody>
          <a:bodyPr lIns="107277" tIns="53639" rIns="107277" bIns="53639"/>
          <a:lstStyle/>
          <a:p>
            <a:endParaRPr lang="en-US">
              <a:solidFill>
                <a:srgbClr val="646464"/>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
        <p:nvSpPr>
          <p:cNvPr id="8" name="Title Placeholder 1"/>
          <p:cNvSpPr>
            <a:spLocks noGrp="1"/>
          </p:cNvSpPr>
          <p:nvPr>
            <p:ph type="title"/>
          </p:nvPr>
        </p:nvSpPr>
        <p:spPr>
          <a:xfrm>
            <a:off x="457200" y="1125075"/>
            <a:ext cx="8877300" cy="398925"/>
          </a:xfrm>
          <a:prstGeom prst="rect">
            <a:avLst/>
          </a:prstGeom>
        </p:spPr>
        <p:txBody>
          <a:bodyPr vert="horz" lIns="107277" tIns="53639" rIns="107277" bIns="53639" rtlCol="0" anchor="ctr">
            <a:normAutofit/>
          </a:bodyPr>
          <a:lstStyle/>
          <a:p>
            <a:r>
              <a:rPr lang="en-US" dirty="0"/>
              <a:t>Click to edit Master title style</a:t>
            </a:r>
          </a:p>
        </p:txBody>
      </p:sp>
    </p:spTree>
    <p:extLst>
      <p:ext uri="{BB962C8B-B14F-4D97-AF65-F5344CB8AC3E}">
        <p14:creationId xmlns:p14="http://schemas.microsoft.com/office/powerpoint/2010/main" val="176331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535113"/>
            <a:ext cx="4376870" cy="639762"/>
          </a:xfrm>
        </p:spPr>
        <p:txBody>
          <a:bodyPr anchor="ctr" anchorCtr="0">
            <a:normAutofit/>
          </a:bodyPr>
          <a:lstStyle>
            <a:lvl1pPr marL="0" indent="0">
              <a:buNone/>
              <a:defRPr sz="1600" b="1">
                <a:latin typeface="Arial" panose="020B0604020202020204" pitchFamily="34" charset="0"/>
                <a:cs typeface="Arial" panose="020B0604020202020204" pitchFamily="34" charset="0"/>
              </a:defRPr>
            </a:lvl1pPr>
            <a:lvl2pPr marL="536387" indent="0">
              <a:buNone/>
              <a:defRPr sz="2300" b="1"/>
            </a:lvl2pPr>
            <a:lvl3pPr marL="1072774" indent="0">
              <a:buNone/>
              <a:defRPr sz="2100" b="1"/>
            </a:lvl3pPr>
            <a:lvl4pPr marL="1609161" indent="0">
              <a:buNone/>
              <a:defRPr sz="1900" b="1"/>
            </a:lvl4pPr>
            <a:lvl5pPr marL="2145548" indent="0">
              <a:buNone/>
              <a:defRPr sz="1900" b="1"/>
            </a:lvl5pPr>
            <a:lvl6pPr marL="2681935" indent="0">
              <a:buNone/>
              <a:defRPr sz="1900" b="1"/>
            </a:lvl6pPr>
            <a:lvl7pPr marL="3218322" indent="0">
              <a:buNone/>
              <a:defRPr sz="1900" b="1"/>
            </a:lvl7pPr>
            <a:lvl8pPr marL="3754709" indent="0">
              <a:buNone/>
              <a:defRPr sz="1900" b="1"/>
            </a:lvl8pPr>
            <a:lvl9pPr marL="4291096" indent="0">
              <a:buNone/>
              <a:defRPr sz="1900" b="1"/>
            </a:lvl9pPr>
          </a:lstStyle>
          <a:p>
            <a:pPr lvl="0"/>
            <a:r>
              <a:rPr lang="en-US" dirty="0"/>
              <a:t>Click to edit Master text styles</a:t>
            </a:r>
          </a:p>
        </p:txBody>
      </p:sp>
      <p:sp>
        <p:nvSpPr>
          <p:cNvPr id="4" name="Content Placeholder 3"/>
          <p:cNvSpPr>
            <a:spLocks noGrp="1"/>
          </p:cNvSpPr>
          <p:nvPr>
            <p:ph sz="half" idx="2"/>
          </p:nvPr>
        </p:nvSpPr>
        <p:spPr>
          <a:xfrm>
            <a:off x="495300" y="2174876"/>
            <a:ext cx="4376870" cy="3951288"/>
          </a:xfrm>
        </p:spPr>
        <p:txBody>
          <a:bodyPr>
            <a:normAutofit/>
          </a:bodyPr>
          <a:lstStyle>
            <a:lvl1pPr>
              <a:defRPr sz="2100">
                <a:latin typeface="Arial" panose="020B0604020202020204" pitchFamily="34" charset="0"/>
                <a:cs typeface="Arial" panose="020B0604020202020204" pitchFamily="34" charset="0"/>
              </a:defRPr>
            </a:lvl1pPr>
            <a:lvl2pPr>
              <a:defRPr sz="19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32112" y="1535113"/>
            <a:ext cx="4378590" cy="639762"/>
          </a:xfrm>
        </p:spPr>
        <p:txBody>
          <a:bodyPr vert="horz" lIns="107277" tIns="53639" rIns="107277" bIns="53639" rtlCol="0" anchor="ctr" anchorCtr="0">
            <a:normAutofit/>
          </a:bodyPr>
          <a:lstStyle>
            <a:lvl1pPr>
              <a:defRPr lang="en-US" sz="1600" b="1" smtClean="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5032112" y="2174876"/>
            <a:ext cx="4378590" cy="3951288"/>
          </a:xfrm>
        </p:spPr>
        <p:txBody>
          <a:bodyPr>
            <a:normAutofit/>
          </a:bodyPr>
          <a:lstStyle>
            <a:lvl1pPr>
              <a:defRPr sz="2100">
                <a:latin typeface="Arial" panose="020B0604020202020204" pitchFamily="34" charset="0"/>
                <a:cs typeface="Arial" panose="020B0604020202020204" pitchFamily="34" charset="0"/>
              </a:defRPr>
            </a:lvl1pPr>
            <a:lvl2pPr>
              <a:defRPr sz="19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EB7F69-5368-4E2B-9E0A-03E894B078D5}" type="datetime1">
              <a:rPr lang="fr-FR" smtClean="0"/>
              <a:pPr/>
              <a:t>22/10/2024</a:t>
            </a:fld>
            <a:endParaRPr lang="en-US"/>
          </a:p>
        </p:txBody>
      </p:sp>
      <p:sp>
        <p:nvSpPr>
          <p:cNvPr id="8" name="Footer Placeholder 7"/>
          <p:cNvSpPr>
            <a:spLocks noGrp="1"/>
          </p:cNvSpPr>
          <p:nvPr>
            <p:ph type="ftr" sz="quarter" idx="11"/>
          </p:nvPr>
        </p:nvSpPr>
        <p:spPr>
          <a:xfrm>
            <a:off x="3384550" y="6356351"/>
            <a:ext cx="3136900" cy="365125"/>
          </a:xfrm>
          <a:prstGeom prst="rect">
            <a:avLst/>
          </a:prstGeom>
        </p:spPr>
        <p:txBody>
          <a:bodyPr lIns="107277" tIns="53639" rIns="107277" bIns="53639"/>
          <a:lstStyle/>
          <a:p>
            <a:endParaRPr lang="en-US">
              <a:solidFill>
                <a:srgbClr val="646464"/>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
        <p:nvSpPr>
          <p:cNvPr id="10" name="Title Placeholder 1"/>
          <p:cNvSpPr>
            <a:spLocks noGrp="1"/>
          </p:cNvSpPr>
          <p:nvPr>
            <p:ph type="title"/>
          </p:nvPr>
        </p:nvSpPr>
        <p:spPr>
          <a:xfrm>
            <a:off x="495300" y="1125075"/>
            <a:ext cx="8877300" cy="398925"/>
          </a:xfrm>
          <a:prstGeom prst="rect">
            <a:avLst/>
          </a:prstGeom>
        </p:spPr>
        <p:txBody>
          <a:bodyPr vert="horz" lIns="107277" tIns="53639" rIns="107277" bIns="53639" rtlCol="0" anchor="ctr">
            <a:normAutofit/>
          </a:bodyPr>
          <a:lstStyle/>
          <a:p>
            <a:r>
              <a:rPr lang="en-US" dirty="0"/>
              <a:t>Click to edit Master title style</a:t>
            </a:r>
          </a:p>
        </p:txBody>
      </p:sp>
    </p:spTree>
    <p:extLst>
      <p:ext uri="{BB962C8B-B14F-4D97-AF65-F5344CB8AC3E}">
        <p14:creationId xmlns:p14="http://schemas.microsoft.com/office/powerpoint/2010/main" val="274197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6623E73-B5FF-405D-95F5-F92D2C356EA2}" type="datetime1">
              <a:rPr lang="fr-FR" smtClean="0"/>
              <a:pPr/>
              <a:t>22/10/2024</a:t>
            </a:fld>
            <a:endParaRPr lang="en-US"/>
          </a:p>
        </p:txBody>
      </p:sp>
      <p:sp>
        <p:nvSpPr>
          <p:cNvPr id="4" name="Footer Placeholder 3"/>
          <p:cNvSpPr>
            <a:spLocks noGrp="1"/>
          </p:cNvSpPr>
          <p:nvPr>
            <p:ph type="ftr" sz="quarter" idx="11"/>
          </p:nvPr>
        </p:nvSpPr>
        <p:spPr>
          <a:xfrm>
            <a:off x="3384550" y="6356351"/>
            <a:ext cx="3136900" cy="365125"/>
          </a:xfrm>
          <a:prstGeom prst="rect">
            <a:avLst/>
          </a:prstGeom>
        </p:spPr>
        <p:txBody>
          <a:bodyPr lIns="107277" tIns="53639" rIns="107277" bIns="53639"/>
          <a:lstStyle/>
          <a:p>
            <a:endParaRPr lang="en-US">
              <a:solidFill>
                <a:srgbClr val="646464"/>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
        <p:nvSpPr>
          <p:cNvPr id="6" name="Title Placeholder 1"/>
          <p:cNvSpPr>
            <a:spLocks noGrp="1"/>
          </p:cNvSpPr>
          <p:nvPr>
            <p:ph type="title"/>
          </p:nvPr>
        </p:nvSpPr>
        <p:spPr>
          <a:xfrm>
            <a:off x="457200" y="1143000"/>
            <a:ext cx="8877300" cy="398925"/>
          </a:xfrm>
          <a:prstGeom prst="rect">
            <a:avLst/>
          </a:prstGeom>
        </p:spPr>
        <p:txBody>
          <a:bodyPr vert="horz" lIns="107277" tIns="53639" rIns="107277" bIns="53639" rtlCol="0" anchor="ctr">
            <a:normAutofit/>
          </a:bodyPr>
          <a:lstStyle/>
          <a:p>
            <a:r>
              <a:rPr lang="en-US" dirty="0"/>
              <a:t>Click to edit Master title style</a:t>
            </a:r>
          </a:p>
        </p:txBody>
      </p:sp>
    </p:spTree>
    <p:extLst>
      <p:ext uri="{BB962C8B-B14F-4D97-AF65-F5344CB8AC3E}">
        <p14:creationId xmlns:p14="http://schemas.microsoft.com/office/powerpoint/2010/main" val="1780812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2080F-335A-4AC4-9834-8D1FD3D561F8}" type="datetime1">
              <a:rPr lang="fr-FR" smtClean="0"/>
              <a:pPr/>
              <a:t>22/10/2024</a:t>
            </a:fld>
            <a:endParaRPr lang="en-US"/>
          </a:p>
        </p:txBody>
      </p:sp>
      <p:sp>
        <p:nvSpPr>
          <p:cNvPr id="3" name="Footer Placeholder 2"/>
          <p:cNvSpPr>
            <a:spLocks noGrp="1"/>
          </p:cNvSpPr>
          <p:nvPr>
            <p:ph type="ftr" sz="quarter" idx="11"/>
          </p:nvPr>
        </p:nvSpPr>
        <p:spPr>
          <a:xfrm>
            <a:off x="3384550" y="6356351"/>
            <a:ext cx="3136900" cy="365125"/>
          </a:xfrm>
          <a:prstGeom prst="rect">
            <a:avLst/>
          </a:prstGeom>
        </p:spPr>
        <p:txBody>
          <a:bodyPr lIns="107277" tIns="53639" rIns="107277" bIns="53639"/>
          <a:lstStyle/>
          <a:p>
            <a:endParaRPr lang="en-US">
              <a:solidFill>
                <a:srgbClr val="646464"/>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738526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1066800"/>
            <a:ext cx="3259006" cy="1549652"/>
          </a:xfrm>
        </p:spPr>
        <p:txBody>
          <a:bodyPr anchor="ctr" anchorCtr="0"/>
          <a:lstStyle>
            <a:lvl1pPr algn="l">
              <a:defRPr sz="2300" b="1"/>
            </a:lvl1pPr>
          </a:lstStyle>
          <a:p>
            <a:r>
              <a:rPr lang="en-US" dirty="0"/>
              <a:t>Click to edit Master title style</a:t>
            </a:r>
          </a:p>
        </p:txBody>
      </p:sp>
      <p:sp>
        <p:nvSpPr>
          <p:cNvPr id="3" name="Content Placeholder 2"/>
          <p:cNvSpPr>
            <a:spLocks noGrp="1"/>
          </p:cNvSpPr>
          <p:nvPr>
            <p:ph idx="1"/>
          </p:nvPr>
        </p:nvSpPr>
        <p:spPr>
          <a:xfrm>
            <a:off x="3872971" y="1066800"/>
            <a:ext cx="5537729" cy="505936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95302" y="2819589"/>
            <a:ext cx="3259006" cy="3306575"/>
          </a:xfrm>
        </p:spPr>
        <p:txBody>
          <a:bodyPr/>
          <a:lstStyle>
            <a:lvl1pPr marL="0" indent="0">
              <a:buNone/>
              <a:defRPr sz="1600"/>
            </a:lvl1pPr>
            <a:lvl2pPr marL="536387" indent="0">
              <a:buNone/>
              <a:defRPr sz="1400"/>
            </a:lvl2pPr>
            <a:lvl3pPr marL="1072774" indent="0">
              <a:buNone/>
              <a:defRPr sz="1200"/>
            </a:lvl3pPr>
            <a:lvl4pPr marL="1609161" indent="0">
              <a:buNone/>
              <a:defRPr sz="1100"/>
            </a:lvl4pPr>
            <a:lvl5pPr marL="2145548" indent="0">
              <a:buNone/>
              <a:defRPr sz="1100"/>
            </a:lvl5pPr>
            <a:lvl6pPr marL="2681935" indent="0">
              <a:buNone/>
              <a:defRPr sz="1100"/>
            </a:lvl6pPr>
            <a:lvl7pPr marL="3218322" indent="0">
              <a:buNone/>
              <a:defRPr sz="1100"/>
            </a:lvl7pPr>
            <a:lvl8pPr marL="3754709" indent="0">
              <a:buNone/>
              <a:defRPr sz="1100"/>
            </a:lvl8pPr>
            <a:lvl9pPr marL="4291096" indent="0">
              <a:buNone/>
              <a:defRPr sz="11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34951C6-B66D-4944-8A6F-796ED94BBF54}" type="datetime1">
              <a:rPr lang="fr-FR" smtClean="0"/>
              <a:pPr/>
              <a:t>22/10/2024</a:t>
            </a:fld>
            <a:endParaRPr lang="en-US"/>
          </a:p>
        </p:txBody>
      </p:sp>
      <p:sp>
        <p:nvSpPr>
          <p:cNvPr id="6" name="Footer Placeholder 5"/>
          <p:cNvSpPr>
            <a:spLocks noGrp="1"/>
          </p:cNvSpPr>
          <p:nvPr>
            <p:ph type="ftr" sz="quarter" idx="11"/>
          </p:nvPr>
        </p:nvSpPr>
        <p:spPr>
          <a:xfrm>
            <a:off x="3384550" y="6356351"/>
            <a:ext cx="3136900" cy="365125"/>
          </a:xfrm>
          <a:prstGeom prst="rect">
            <a:avLst/>
          </a:prstGeom>
        </p:spPr>
        <p:txBody>
          <a:bodyPr lIns="107277" tIns="53639" rIns="107277" bIns="53639"/>
          <a:lstStyle/>
          <a:p>
            <a:endParaRPr lang="en-US">
              <a:solidFill>
                <a:srgbClr val="646464"/>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06786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4876800"/>
            <a:ext cx="5943600" cy="566738"/>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1981200" y="1066800"/>
            <a:ext cx="5943600" cy="3657600"/>
          </a:xfrm>
        </p:spPr>
        <p:txBody>
          <a:bodyPr/>
          <a:lstStyle>
            <a:lvl1pPr marL="0" indent="0">
              <a:buNone/>
              <a:defRPr sz="3800"/>
            </a:lvl1pPr>
            <a:lvl2pPr marL="536387" indent="0">
              <a:buNone/>
              <a:defRPr sz="3300"/>
            </a:lvl2pPr>
            <a:lvl3pPr marL="1072774" indent="0">
              <a:buNone/>
              <a:defRPr sz="2800"/>
            </a:lvl3pPr>
            <a:lvl4pPr marL="1609161" indent="0">
              <a:buNone/>
              <a:defRPr sz="2300"/>
            </a:lvl4pPr>
            <a:lvl5pPr marL="2145548" indent="0">
              <a:buNone/>
              <a:defRPr sz="2300"/>
            </a:lvl5pPr>
            <a:lvl6pPr marL="2681935" indent="0">
              <a:buNone/>
              <a:defRPr sz="2300"/>
            </a:lvl6pPr>
            <a:lvl7pPr marL="3218322" indent="0">
              <a:buNone/>
              <a:defRPr sz="2300"/>
            </a:lvl7pPr>
            <a:lvl8pPr marL="3754709" indent="0">
              <a:buNone/>
              <a:defRPr sz="2300"/>
            </a:lvl8pPr>
            <a:lvl9pPr marL="4291096" indent="0">
              <a:buNone/>
              <a:defRPr sz="2300"/>
            </a:lvl9pPr>
          </a:lstStyle>
          <a:p>
            <a:endParaRPr lang="en-US"/>
          </a:p>
        </p:txBody>
      </p:sp>
      <p:sp>
        <p:nvSpPr>
          <p:cNvPr id="4" name="Text Placeholder 3"/>
          <p:cNvSpPr>
            <a:spLocks noGrp="1"/>
          </p:cNvSpPr>
          <p:nvPr>
            <p:ph type="body" sz="half" idx="2"/>
          </p:nvPr>
        </p:nvSpPr>
        <p:spPr>
          <a:xfrm>
            <a:off x="1981200" y="5486400"/>
            <a:ext cx="5943600" cy="804862"/>
          </a:xfrm>
        </p:spPr>
        <p:txBody>
          <a:bodyPr/>
          <a:lstStyle>
            <a:lvl1pPr marL="0" indent="0">
              <a:buNone/>
              <a:defRPr sz="1600"/>
            </a:lvl1pPr>
            <a:lvl2pPr marL="536387" indent="0">
              <a:buNone/>
              <a:defRPr sz="1400"/>
            </a:lvl2pPr>
            <a:lvl3pPr marL="1072774" indent="0">
              <a:buNone/>
              <a:defRPr sz="1200"/>
            </a:lvl3pPr>
            <a:lvl4pPr marL="1609161" indent="0">
              <a:buNone/>
              <a:defRPr sz="1100"/>
            </a:lvl4pPr>
            <a:lvl5pPr marL="2145548" indent="0">
              <a:buNone/>
              <a:defRPr sz="1100"/>
            </a:lvl5pPr>
            <a:lvl6pPr marL="2681935" indent="0">
              <a:buNone/>
              <a:defRPr sz="1100"/>
            </a:lvl6pPr>
            <a:lvl7pPr marL="3218322" indent="0">
              <a:buNone/>
              <a:defRPr sz="1100"/>
            </a:lvl7pPr>
            <a:lvl8pPr marL="3754709" indent="0">
              <a:buNone/>
              <a:defRPr sz="1100"/>
            </a:lvl8pPr>
            <a:lvl9pPr marL="4291096"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347E9D8-001F-443B-95E8-934B15FD5C8A}" type="datetime1">
              <a:rPr lang="fr-FR" smtClean="0"/>
              <a:pPr/>
              <a:t>22/10/2024</a:t>
            </a:fld>
            <a:endParaRPr lang="en-US"/>
          </a:p>
        </p:txBody>
      </p:sp>
      <p:sp>
        <p:nvSpPr>
          <p:cNvPr id="6" name="Footer Placeholder 5"/>
          <p:cNvSpPr>
            <a:spLocks noGrp="1"/>
          </p:cNvSpPr>
          <p:nvPr>
            <p:ph type="ftr" sz="quarter" idx="11"/>
          </p:nvPr>
        </p:nvSpPr>
        <p:spPr>
          <a:xfrm>
            <a:off x="3384550" y="6356351"/>
            <a:ext cx="3136900" cy="365125"/>
          </a:xfrm>
          <a:prstGeom prst="rect">
            <a:avLst/>
          </a:prstGeom>
        </p:spPr>
        <p:txBody>
          <a:bodyPr lIns="107277" tIns="53639" rIns="107277" bIns="53639"/>
          <a:lstStyle/>
          <a:p>
            <a:endParaRPr lang="en-US">
              <a:solidFill>
                <a:srgbClr val="646464"/>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601278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85777" y="6353175"/>
            <a:ext cx="8886823" cy="39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95300" y="1125075"/>
            <a:ext cx="8877300" cy="398925"/>
          </a:xfrm>
          <a:prstGeom prst="rect">
            <a:avLst/>
          </a:prstGeom>
        </p:spPr>
        <p:txBody>
          <a:bodyPr vert="horz" lIns="107277" tIns="53639" rIns="107277" bIns="53639" rtlCol="0" anchor="ctr">
            <a:normAutofit/>
          </a:bodyPr>
          <a:lstStyle/>
          <a:p>
            <a:r>
              <a:rPr lang="en-US" dirty="0"/>
              <a:t>Click to edit Master title style</a:t>
            </a:r>
          </a:p>
        </p:txBody>
      </p:sp>
      <p:sp>
        <p:nvSpPr>
          <p:cNvPr id="3" name="Text Placeholder 2"/>
          <p:cNvSpPr>
            <a:spLocks noGrp="1"/>
          </p:cNvSpPr>
          <p:nvPr>
            <p:ph type="body" idx="1"/>
          </p:nvPr>
        </p:nvSpPr>
        <p:spPr>
          <a:xfrm>
            <a:off x="495300" y="1600200"/>
            <a:ext cx="8877298" cy="4525963"/>
          </a:xfrm>
          <a:prstGeom prst="rect">
            <a:avLst/>
          </a:prstGeom>
        </p:spPr>
        <p:txBody>
          <a:bodyPr vert="horz" lIns="107277" tIns="53639" rIns="107277" bIns="5363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107277" tIns="53639" rIns="107277" bIns="53639" rtlCol="0" anchor="ctr"/>
          <a:lstStyle>
            <a:lvl1pPr algn="l">
              <a:defRPr sz="900" b="1">
                <a:solidFill>
                  <a:srgbClr val="0000FF"/>
                </a:solidFill>
              </a:defRPr>
            </a:lvl1pPr>
          </a:lstStyle>
          <a:p>
            <a:fld id="{4FEDDAA1-80C8-46CB-9BE6-BAC7BBFDD8FD}" type="datetime1">
              <a:rPr lang="fr-FR" smtClean="0"/>
              <a:pPr/>
              <a:t>22/10/2024</a:t>
            </a:fld>
            <a:endParaRPr lang="en-US" dirty="0"/>
          </a:p>
        </p:txBody>
      </p:sp>
      <p:sp>
        <p:nvSpPr>
          <p:cNvPr id="6" name="Slide Number Placeholder 5"/>
          <p:cNvSpPr>
            <a:spLocks noGrp="1"/>
          </p:cNvSpPr>
          <p:nvPr>
            <p:ph type="sldNum" sz="quarter" idx="4"/>
          </p:nvPr>
        </p:nvSpPr>
        <p:spPr>
          <a:xfrm>
            <a:off x="7061200" y="6356351"/>
            <a:ext cx="2311400" cy="365125"/>
          </a:xfrm>
          <a:prstGeom prst="rect">
            <a:avLst/>
          </a:prstGeom>
        </p:spPr>
        <p:txBody>
          <a:bodyPr vert="horz" lIns="107277" tIns="53639" rIns="107277" bIns="53639" rtlCol="0" anchor="ctr"/>
          <a:lstStyle>
            <a:lvl1pPr algn="r">
              <a:defRPr sz="900" b="1">
                <a:solidFill>
                  <a:srgbClr val="FFFF00"/>
                </a:solidFill>
              </a:defRPr>
            </a:lvl1pPr>
          </a:lstStyle>
          <a:p>
            <a:fld id="{B6F15528-21DE-4FAA-801E-634DDDAF4B2B}" type="slidenum">
              <a:rPr lang="en-US" smtClean="0"/>
              <a:pPr/>
              <a:t>‹N°›</a:t>
            </a:fld>
            <a:endParaRPr lang="en-US" dirty="0"/>
          </a:p>
        </p:txBody>
      </p:sp>
      <p:pic>
        <p:nvPicPr>
          <p:cNvPr id="1026" name="Picture 2" descr="C:\Users\momhac\Desktop\Horizon 2020\Logos\les logos Groupe ALUCAM\avec fond - petit format JPEG\ALUCAM.jpg"/>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7772399" y="336679"/>
            <a:ext cx="1447801" cy="40093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3" descr="C:\Users\momhac\Desktop\Divers 2018\COMMUNICATIONS 2018\Logo projet entreprise\logo Agile+ retenu-02.jp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l="20270" t="9203" r="20784" b="5711"/>
          <a:stretch/>
        </p:blipFill>
        <p:spPr bwMode="auto">
          <a:xfrm>
            <a:off x="457200" y="154887"/>
            <a:ext cx="685800" cy="70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147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hf hdr="0" ftr="0"/>
  <p:txStyles>
    <p:titleStyle>
      <a:lvl1pPr algn="l" defTabSz="1072774" rtl="0" eaLnBrk="1" latinLnBrk="0" hangingPunct="1">
        <a:spcBef>
          <a:spcPct val="0"/>
        </a:spcBef>
        <a:buNone/>
        <a:defRPr sz="2500" kern="1200">
          <a:solidFill>
            <a:srgbClr val="0000FF"/>
          </a:solidFill>
          <a:effectLst>
            <a:outerShdw blurRad="38100" dist="38100" dir="2700000" algn="tl">
              <a:srgbClr val="000000">
                <a:alpha val="43137"/>
              </a:srgbClr>
            </a:outerShdw>
          </a:effectLst>
          <a:latin typeface="+mj-lt"/>
          <a:ea typeface="+mj-ea"/>
          <a:cs typeface="+mj-cs"/>
        </a:defRPr>
      </a:lvl1pPr>
    </p:titleStyle>
    <p:bodyStyle>
      <a:lvl1pPr marL="402290" indent="-402290" algn="l" defTabSz="1072774"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629" indent="-335242" algn="l" defTabSz="1072774"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0968" indent="-268194" algn="l" defTabSz="1072774"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355" indent="-268194" algn="l" defTabSz="1072774"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742" indent="-268194" algn="l" defTabSz="1072774"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129" indent="-268194" algn="l" defTabSz="107277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516" indent="-268194" algn="l" defTabSz="107277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2903" indent="-268194" algn="l" defTabSz="107277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290" indent="-268194" algn="l" defTabSz="1072774"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72774" rtl="0" eaLnBrk="1" latinLnBrk="0" hangingPunct="1">
        <a:defRPr sz="2100" kern="1200">
          <a:solidFill>
            <a:schemeClr val="tx1"/>
          </a:solidFill>
          <a:latin typeface="+mn-lt"/>
          <a:ea typeface="+mn-ea"/>
          <a:cs typeface="+mn-cs"/>
        </a:defRPr>
      </a:lvl1pPr>
      <a:lvl2pPr marL="536387" algn="l" defTabSz="1072774" rtl="0" eaLnBrk="1" latinLnBrk="0" hangingPunct="1">
        <a:defRPr sz="2100" kern="1200">
          <a:solidFill>
            <a:schemeClr val="tx1"/>
          </a:solidFill>
          <a:latin typeface="+mn-lt"/>
          <a:ea typeface="+mn-ea"/>
          <a:cs typeface="+mn-cs"/>
        </a:defRPr>
      </a:lvl2pPr>
      <a:lvl3pPr marL="1072774" algn="l" defTabSz="1072774" rtl="0" eaLnBrk="1" latinLnBrk="0" hangingPunct="1">
        <a:defRPr sz="2100" kern="1200">
          <a:solidFill>
            <a:schemeClr val="tx1"/>
          </a:solidFill>
          <a:latin typeface="+mn-lt"/>
          <a:ea typeface="+mn-ea"/>
          <a:cs typeface="+mn-cs"/>
        </a:defRPr>
      </a:lvl3pPr>
      <a:lvl4pPr marL="1609161" algn="l" defTabSz="1072774" rtl="0" eaLnBrk="1" latinLnBrk="0" hangingPunct="1">
        <a:defRPr sz="2100" kern="1200">
          <a:solidFill>
            <a:schemeClr val="tx1"/>
          </a:solidFill>
          <a:latin typeface="+mn-lt"/>
          <a:ea typeface="+mn-ea"/>
          <a:cs typeface="+mn-cs"/>
        </a:defRPr>
      </a:lvl4pPr>
      <a:lvl5pPr marL="2145548" algn="l" defTabSz="1072774" rtl="0" eaLnBrk="1" latinLnBrk="0" hangingPunct="1">
        <a:defRPr sz="2100" kern="1200">
          <a:solidFill>
            <a:schemeClr val="tx1"/>
          </a:solidFill>
          <a:latin typeface="+mn-lt"/>
          <a:ea typeface="+mn-ea"/>
          <a:cs typeface="+mn-cs"/>
        </a:defRPr>
      </a:lvl5pPr>
      <a:lvl6pPr marL="2681935" algn="l" defTabSz="1072774" rtl="0" eaLnBrk="1" latinLnBrk="0" hangingPunct="1">
        <a:defRPr sz="2100" kern="1200">
          <a:solidFill>
            <a:schemeClr val="tx1"/>
          </a:solidFill>
          <a:latin typeface="+mn-lt"/>
          <a:ea typeface="+mn-ea"/>
          <a:cs typeface="+mn-cs"/>
        </a:defRPr>
      </a:lvl6pPr>
      <a:lvl7pPr marL="3218322" algn="l" defTabSz="1072774" rtl="0" eaLnBrk="1" latinLnBrk="0" hangingPunct="1">
        <a:defRPr sz="2100" kern="1200">
          <a:solidFill>
            <a:schemeClr val="tx1"/>
          </a:solidFill>
          <a:latin typeface="+mn-lt"/>
          <a:ea typeface="+mn-ea"/>
          <a:cs typeface="+mn-cs"/>
        </a:defRPr>
      </a:lvl7pPr>
      <a:lvl8pPr marL="3754709" algn="l" defTabSz="1072774" rtl="0" eaLnBrk="1" latinLnBrk="0" hangingPunct="1">
        <a:defRPr sz="2100" kern="1200">
          <a:solidFill>
            <a:schemeClr val="tx1"/>
          </a:solidFill>
          <a:latin typeface="+mn-lt"/>
          <a:ea typeface="+mn-ea"/>
          <a:cs typeface="+mn-cs"/>
        </a:defRPr>
      </a:lvl8pPr>
      <a:lvl9pPr marL="4291096" algn="l" defTabSz="107277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09600" y="838201"/>
            <a:ext cx="8793163" cy="1600200"/>
          </a:xfrm>
          <a:prstGeom prst="rect">
            <a:avLst/>
          </a:prstGeom>
        </p:spPr>
        <p:txBody>
          <a:bodyPr vert="horz" lIns="107277" tIns="53639" rIns="107277" bIns="53639" rtlCol="0" anchor="t">
            <a:normAutofit fontScale="25000" lnSpcReduction="20000"/>
          </a:bodyPr>
          <a:lstStyle>
            <a:lvl1pPr algn="l" defTabSz="1072774" rtl="0" eaLnBrk="1" latinLnBrk="0" hangingPunct="1">
              <a:spcBef>
                <a:spcPct val="0"/>
              </a:spcBef>
              <a:buNone/>
              <a:defRPr sz="4700" b="1" kern="1200" cap="all">
                <a:solidFill>
                  <a:schemeClr val="tx1"/>
                </a:solidFill>
                <a:latin typeface="+mj-lt"/>
                <a:ea typeface="+mj-ea"/>
                <a:cs typeface="+mj-cs"/>
              </a:defRPr>
            </a:lvl1pPr>
          </a:lstStyle>
          <a:p>
            <a:pPr algn="ctr">
              <a:lnSpc>
                <a:spcPct val="70000"/>
              </a:lnSpc>
            </a:pPr>
            <a:endParaRPr lang="fr-FR" sz="4500" dirty="0">
              <a:latin typeface="Century Gothic" panose="020B0502020202020204" pitchFamily="34" charset="0"/>
            </a:endParaRPr>
          </a:p>
          <a:p>
            <a:pPr algn="ctr">
              <a:lnSpc>
                <a:spcPct val="120000"/>
              </a:lnSpc>
            </a:pPr>
            <a:r>
              <a:rPr lang="fr-FR" sz="16000" cap="none" dirty="0">
                <a:solidFill>
                  <a:srgbClr val="0000FF"/>
                </a:solidFill>
              </a:rPr>
              <a:t>ALUCAM</a:t>
            </a:r>
          </a:p>
          <a:p>
            <a:pPr algn="ctr">
              <a:lnSpc>
                <a:spcPct val="120000"/>
              </a:lnSpc>
            </a:pPr>
            <a:r>
              <a:rPr lang="fr-FR" sz="16000" cap="none" dirty="0">
                <a:solidFill>
                  <a:srgbClr val="0000FF"/>
                </a:solidFill>
              </a:rPr>
              <a:t>POINT SUR LA RESTRUCTURATION</a:t>
            </a:r>
          </a:p>
        </p:txBody>
      </p:sp>
    </p:spTree>
    <p:extLst>
      <p:ext uri="{BB962C8B-B14F-4D97-AF65-F5344CB8AC3E}">
        <p14:creationId xmlns:p14="http://schemas.microsoft.com/office/powerpoint/2010/main" val="3715320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10</a:t>
            </a:fld>
            <a:endParaRPr lang="en-US" dirty="0"/>
          </a:p>
        </p:txBody>
      </p:sp>
      <p:sp>
        <p:nvSpPr>
          <p:cNvPr id="6" name="Rectangle 5"/>
          <p:cNvSpPr/>
          <p:nvPr/>
        </p:nvSpPr>
        <p:spPr>
          <a:xfrm>
            <a:off x="457200" y="685800"/>
            <a:ext cx="8915400" cy="4778231"/>
          </a:xfrm>
          <a:prstGeom prst="rect">
            <a:avLst/>
          </a:prstGeom>
        </p:spPr>
        <p:txBody>
          <a:bodyPr wrap="square">
            <a:spAutoFit/>
          </a:bodyPr>
          <a:lstStyle/>
          <a:p>
            <a:pPr algn="just">
              <a:lnSpc>
                <a:spcPct val="200000"/>
              </a:lnSpc>
            </a:pPr>
            <a:r>
              <a:rPr lang="fr-FR" dirty="0">
                <a:solidFill>
                  <a:srgbClr val="000000"/>
                </a:solidFill>
              </a:rPr>
              <a:t>Le plan s’articule principalement autour :</a:t>
            </a:r>
          </a:p>
          <a:p>
            <a:pPr marL="342900" indent="-342900" algn="just">
              <a:lnSpc>
                <a:spcPct val="150000"/>
              </a:lnSpc>
              <a:buFont typeface="Wingdings" panose="05000000000000000000" pitchFamily="2" charset="2"/>
              <a:buChar char="Ø"/>
            </a:pPr>
            <a:r>
              <a:rPr lang="fr-FR" dirty="0">
                <a:solidFill>
                  <a:srgbClr val="000000"/>
                </a:solidFill>
              </a:rPr>
              <a:t>De la fusion des Sociétés ALUCAM et SOCATRAL, dans une logique de rationalisation et de consolidation de la filière aluminium et du renforcement de la structure financière d’Alucam, par l’absorption de </a:t>
            </a:r>
            <a:r>
              <a:rPr lang="fr-FR" dirty="0" err="1">
                <a:solidFill>
                  <a:srgbClr val="000000"/>
                </a:solidFill>
              </a:rPr>
              <a:t>Socatral</a:t>
            </a:r>
            <a:r>
              <a:rPr lang="fr-FR" dirty="0">
                <a:solidFill>
                  <a:srgbClr val="000000"/>
                </a:solidFill>
              </a:rPr>
              <a:t>, sa filiale de laminage (transformation) dotée d’une bonne santé financière,</a:t>
            </a:r>
          </a:p>
          <a:p>
            <a:pPr marL="342900" indent="-342900" algn="just">
              <a:lnSpc>
                <a:spcPct val="150000"/>
              </a:lnSpc>
              <a:buFont typeface="Wingdings" panose="05000000000000000000" pitchFamily="2" charset="2"/>
              <a:buChar char="Ø"/>
            </a:pPr>
            <a:endParaRPr lang="fr-FR" dirty="0">
              <a:solidFill>
                <a:srgbClr val="000000"/>
              </a:solidFill>
            </a:endParaRPr>
          </a:p>
          <a:p>
            <a:pPr marL="342900" indent="-342900" algn="just">
              <a:buFont typeface="Wingdings" panose="05000000000000000000" pitchFamily="2" charset="2"/>
              <a:buChar char="Ø"/>
            </a:pPr>
            <a:r>
              <a:rPr lang="fr-FR" dirty="0">
                <a:solidFill>
                  <a:srgbClr val="000000"/>
                </a:solidFill>
              </a:rPr>
              <a:t>Du renforcement du FRG (fonds de roulement de gestion) ainsi que le redémarrage des cuves arrêtées suite au sinistre </a:t>
            </a:r>
            <a:r>
              <a:rPr lang="fr-FR" dirty="0" err="1">
                <a:solidFill>
                  <a:srgbClr val="000000"/>
                </a:solidFill>
              </a:rPr>
              <a:t>Eneo</a:t>
            </a:r>
            <a:r>
              <a:rPr lang="fr-FR" dirty="0">
                <a:solidFill>
                  <a:srgbClr val="000000"/>
                </a:solidFill>
              </a:rPr>
              <a:t>,</a:t>
            </a:r>
          </a:p>
          <a:p>
            <a:pPr marL="342900" indent="-342900" algn="just">
              <a:buFont typeface="Wingdings" panose="05000000000000000000" pitchFamily="2" charset="2"/>
              <a:buChar char="Ø"/>
            </a:pPr>
            <a:endParaRPr lang="fr-FR" dirty="0">
              <a:solidFill>
                <a:srgbClr val="000000"/>
              </a:solidFill>
            </a:endParaRPr>
          </a:p>
          <a:p>
            <a:pPr marL="342900" indent="-342900" algn="just">
              <a:lnSpc>
                <a:spcPct val="200000"/>
              </a:lnSpc>
              <a:buFont typeface="Wingdings" panose="05000000000000000000" pitchFamily="2" charset="2"/>
              <a:buChar char="Ø"/>
            </a:pPr>
            <a:r>
              <a:rPr lang="fr-FR" dirty="0">
                <a:solidFill>
                  <a:srgbClr val="000000"/>
                </a:solidFill>
              </a:rPr>
              <a:t>De la cession d’actifs non stratégiques </a:t>
            </a:r>
          </a:p>
        </p:txBody>
      </p:sp>
    </p:spTree>
    <p:extLst>
      <p:ext uri="{BB962C8B-B14F-4D97-AF65-F5344CB8AC3E}">
        <p14:creationId xmlns:p14="http://schemas.microsoft.com/office/powerpoint/2010/main" val="4225780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11</a:t>
            </a:fld>
            <a:endParaRPr lang="en-US" dirty="0"/>
          </a:p>
        </p:txBody>
      </p:sp>
      <p:sp>
        <p:nvSpPr>
          <p:cNvPr id="6" name="Rectangle 5"/>
          <p:cNvSpPr/>
          <p:nvPr/>
        </p:nvSpPr>
        <p:spPr>
          <a:xfrm>
            <a:off x="443582" y="838200"/>
            <a:ext cx="8915400" cy="348557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fr-FR" dirty="0">
                <a:solidFill>
                  <a:srgbClr val="000000"/>
                </a:solidFill>
              </a:rPr>
              <a:t>D’une augmentation du capital, pour sauvegarder l’activité de la Société (renforcement des capitaux propres totalement absorbés par les pertes cumulées)</a:t>
            </a:r>
          </a:p>
          <a:p>
            <a:pPr marL="342900" indent="-342900" algn="just">
              <a:buFont typeface="Wingdings" panose="05000000000000000000" pitchFamily="2" charset="2"/>
              <a:buChar char="Ø"/>
            </a:pPr>
            <a:endParaRPr lang="fr-FR" dirty="0">
              <a:solidFill>
                <a:srgbClr val="000000"/>
              </a:solidFill>
            </a:endParaRPr>
          </a:p>
          <a:p>
            <a:pPr marL="342900" indent="-342900" algn="just">
              <a:lnSpc>
                <a:spcPct val="150000"/>
              </a:lnSpc>
              <a:buFont typeface="Wingdings" panose="05000000000000000000" pitchFamily="2" charset="2"/>
              <a:buChar char="Ø"/>
            </a:pPr>
            <a:r>
              <a:rPr lang="fr-FR" dirty="0">
                <a:solidFill>
                  <a:srgbClr val="000000"/>
                </a:solidFill>
              </a:rPr>
              <a:t>De la réalisation des projets créateurs de valeur pour assurer la pérennité de la société</a:t>
            </a:r>
          </a:p>
          <a:p>
            <a:pPr algn="just">
              <a:lnSpc>
                <a:spcPct val="200000"/>
              </a:lnSpc>
            </a:pPr>
            <a:endParaRPr lang="fr-FR" dirty="0">
              <a:solidFill>
                <a:srgbClr val="000000"/>
              </a:solidFill>
            </a:endParaRPr>
          </a:p>
        </p:txBody>
      </p:sp>
    </p:spTree>
    <p:extLst>
      <p:ext uri="{BB962C8B-B14F-4D97-AF65-F5344CB8AC3E}">
        <p14:creationId xmlns:p14="http://schemas.microsoft.com/office/powerpoint/2010/main" val="44432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819400"/>
            <a:ext cx="8915400" cy="837730"/>
          </a:xfrm>
        </p:spPr>
        <p:txBody>
          <a:bodyPr>
            <a:normAutofit fontScale="77500" lnSpcReduction="20000"/>
          </a:bodyPr>
          <a:lstStyle/>
          <a:p>
            <a:pPr marL="0" indent="0" algn="ctr">
              <a:lnSpc>
                <a:spcPct val="180000"/>
              </a:lnSpc>
              <a:buNone/>
            </a:pPr>
            <a:r>
              <a:rPr lang="fr-FR" sz="3600" b="1" dirty="0">
                <a:solidFill>
                  <a:schemeClr val="accent4">
                    <a:lumMod val="50000"/>
                  </a:schemeClr>
                </a:solidFill>
              </a:rPr>
              <a:t>MISE ŒUVRE DU PLAN</a:t>
            </a:r>
          </a:p>
        </p:txBody>
      </p:sp>
      <p:sp>
        <p:nvSpPr>
          <p:cNvPr id="3" name="Espace réservé de la date 2"/>
          <p:cNvSpPr>
            <a:spLocks noGrp="1"/>
          </p:cNvSpPr>
          <p:nvPr>
            <p:ph type="dt" sz="half" idx="10"/>
          </p:nvPr>
        </p:nvSpPr>
        <p:spPr/>
        <p:txBody>
          <a:bodyPr/>
          <a:lstStyle/>
          <a:p>
            <a:fld id="{2AD9E1AB-5972-4E89-8306-6C0FC3DDEA17}" type="datetime1">
              <a:rPr lang="fr-FR" smtClean="0"/>
              <a:pPr/>
              <a:t>22/10/2024</a:t>
            </a:fld>
            <a:endParaRPr lang="en-US"/>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3593337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13</a:t>
            </a:fld>
            <a:endParaRPr lang="en-US" dirty="0"/>
          </a:p>
        </p:txBody>
      </p:sp>
      <p:sp>
        <p:nvSpPr>
          <p:cNvPr id="6" name="Rectangle 5"/>
          <p:cNvSpPr/>
          <p:nvPr/>
        </p:nvSpPr>
        <p:spPr>
          <a:xfrm>
            <a:off x="457200" y="685800"/>
            <a:ext cx="8915400" cy="2985433"/>
          </a:xfrm>
          <a:prstGeom prst="rect">
            <a:avLst/>
          </a:prstGeom>
        </p:spPr>
        <p:txBody>
          <a:bodyPr wrap="square">
            <a:spAutoFit/>
          </a:bodyPr>
          <a:lstStyle/>
          <a:p>
            <a:pPr algn="just">
              <a:lnSpc>
                <a:spcPct val="200000"/>
              </a:lnSpc>
            </a:pPr>
            <a:r>
              <a:rPr lang="fr-FR" dirty="0">
                <a:solidFill>
                  <a:srgbClr val="000000"/>
                </a:solidFill>
              </a:rPr>
              <a:t>La fusion d’ALUCAM et de SOCATRAL est effective depuis le 1er janvier 2020. </a:t>
            </a:r>
          </a:p>
          <a:p>
            <a:pPr algn="just">
              <a:lnSpc>
                <a:spcPct val="200000"/>
              </a:lnSpc>
            </a:pPr>
            <a:endParaRPr lang="fr-FR" sz="1000" dirty="0">
              <a:solidFill>
                <a:srgbClr val="000000"/>
              </a:solidFill>
            </a:endParaRPr>
          </a:p>
          <a:p>
            <a:pPr algn="just">
              <a:lnSpc>
                <a:spcPct val="200000"/>
              </a:lnSpc>
            </a:pPr>
            <a:r>
              <a:rPr lang="fr-FR" dirty="0">
                <a:solidFill>
                  <a:srgbClr val="000000"/>
                </a:solidFill>
              </a:rPr>
              <a:t>Elle a permis à Alucam de préserver sa relative crédibilité auprès du pool bancaire local, lequel a maintenu ses concours et facilités, notamment à court terme, préservant la relative solvabilité d’Alucam.</a:t>
            </a:r>
          </a:p>
        </p:txBody>
      </p:sp>
    </p:spTree>
    <p:extLst>
      <p:ext uri="{BB962C8B-B14F-4D97-AF65-F5344CB8AC3E}">
        <p14:creationId xmlns:p14="http://schemas.microsoft.com/office/powerpoint/2010/main" val="1088733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14</a:t>
            </a:fld>
            <a:endParaRPr lang="en-US" dirty="0"/>
          </a:p>
        </p:txBody>
      </p:sp>
      <p:sp>
        <p:nvSpPr>
          <p:cNvPr id="6" name="Rectangle 5"/>
          <p:cNvSpPr/>
          <p:nvPr/>
        </p:nvSpPr>
        <p:spPr>
          <a:xfrm>
            <a:off x="457200" y="685800"/>
            <a:ext cx="8915400" cy="3000821"/>
          </a:xfrm>
          <a:prstGeom prst="rect">
            <a:avLst/>
          </a:prstGeom>
        </p:spPr>
        <p:txBody>
          <a:bodyPr wrap="square">
            <a:spAutoFit/>
          </a:bodyPr>
          <a:lstStyle/>
          <a:p>
            <a:pPr algn="just">
              <a:lnSpc>
                <a:spcPct val="150000"/>
              </a:lnSpc>
            </a:pPr>
            <a:r>
              <a:rPr lang="fr-FR" dirty="0">
                <a:solidFill>
                  <a:srgbClr val="000000"/>
                </a:solidFill>
              </a:rPr>
              <a:t>De même, le renforcement de du FRG a donné lieu à la mise en place par le MINFI :</a:t>
            </a:r>
          </a:p>
          <a:p>
            <a:pPr marL="363538" algn="just">
              <a:lnSpc>
                <a:spcPct val="150000"/>
              </a:lnSpc>
            </a:pPr>
            <a:r>
              <a:rPr lang="fr-FR" dirty="0">
                <a:solidFill>
                  <a:srgbClr val="000000"/>
                </a:solidFill>
              </a:rPr>
              <a:t>•   D’une avance en compte courant d’un montant de 7 milliards de FCFA, ayant servi au financement des achats des matières premières, au redémarrage d’une partie des cuves et au paiement d’une partie de la dette fiscale à hauteur de 2.8 milliards, soit 40% du montant de l’avance,</a:t>
            </a:r>
          </a:p>
        </p:txBody>
      </p:sp>
    </p:spTree>
    <p:extLst>
      <p:ext uri="{BB962C8B-B14F-4D97-AF65-F5344CB8AC3E}">
        <p14:creationId xmlns:p14="http://schemas.microsoft.com/office/powerpoint/2010/main" val="1117691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15</a:t>
            </a:fld>
            <a:endParaRPr lang="en-US" dirty="0"/>
          </a:p>
        </p:txBody>
      </p:sp>
      <p:sp>
        <p:nvSpPr>
          <p:cNvPr id="6" name="Rectangle 5"/>
          <p:cNvSpPr/>
          <p:nvPr/>
        </p:nvSpPr>
        <p:spPr>
          <a:xfrm>
            <a:off x="457200" y="762000"/>
            <a:ext cx="8915400" cy="3762568"/>
          </a:xfrm>
          <a:prstGeom prst="rect">
            <a:avLst/>
          </a:prstGeom>
        </p:spPr>
        <p:txBody>
          <a:bodyPr wrap="square">
            <a:spAutoFit/>
          </a:bodyPr>
          <a:lstStyle/>
          <a:p>
            <a:pPr marL="363538" algn="just">
              <a:lnSpc>
                <a:spcPct val="150000"/>
              </a:lnSpc>
            </a:pPr>
            <a:r>
              <a:rPr lang="fr-FR" dirty="0">
                <a:solidFill>
                  <a:srgbClr val="000000"/>
                </a:solidFill>
              </a:rPr>
              <a:t>•  De la reprise d’une partie de la dette du fournisseur </a:t>
            </a:r>
            <a:r>
              <a:rPr lang="fr-FR" dirty="0" err="1">
                <a:solidFill>
                  <a:srgbClr val="000000"/>
                </a:solidFill>
              </a:rPr>
              <a:t>Eneo</a:t>
            </a:r>
            <a:r>
              <a:rPr lang="fr-FR" dirty="0">
                <a:solidFill>
                  <a:srgbClr val="000000"/>
                </a:solidFill>
              </a:rPr>
              <a:t> pour 24 milliards hors taxes en 2021 (9 milliards de TVA en sus) en contrepartie de l’indemnité sur sinistre 2018, puis 14 milliards (</a:t>
            </a:r>
            <a:r>
              <a:rPr lang="fr-FR" dirty="0" err="1">
                <a:solidFill>
                  <a:srgbClr val="000000"/>
                </a:solidFill>
              </a:rPr>
              <a:t>ie</a:t>
            </a:r>
            <a:r>
              <a:rPr lang="fr-FR" dirty="0">
                <a:solidFill>
                  <a:srgbClr val="000000"/>
                </a:solidFill>
              </a:rPr>
              <a:t>, rééquilibrage financier du secteur électrique / CAN) en 2022 sous forme d’avance en compte courant. </a:t>
            </a:r>
          </a:p>
          <a:p>
            <a:pPr marL="363538" algn="just">
              <a:lnSpc>
                <a:spcPct val="150000"/>
              </a:lnSpc>
            </a:pPr>
            <a:endParaRPr lang="fr-FR" sz="1050" dirty="0">
              <a:solidFill>
                <a:srgbClr val="000000"/>
              </a:solidFill>
            </a:endParaRPr>
          </a:p>
          <a:p>
            <a:pPr marL="363538" algn="just">
              <a:lnSpc>
                <a:spcPct val="150000"/>
              </a:lnSpc>
            </a:pPr>
            <a:r>
              <a:rPr lang="fr-FR" dirty="0">
                <a:solidFill>
                  <a:srgbClr val="000000"/>
                </a:solidFill>
              </a:rPr>
              <a:t>A noter qu’une correspondance du MINFI en 2023 recommande que les 33,6 milliards précédemment subrogés, soient eux aussi classés en avance en compte courant.</a:t>
            </a:r>
          </a:p>
        </p:txBody>
      </p:sp>
    </p:spTree>
    <p:extLst>
      <p:ext uri="{BB962C8B-B14F-4D97-AF65-F5344CB8AC3E}">
        <p14:creationId xmlns:p14="http://schemas.microsoft.com/office/powerpoint/2010/main" val="3408510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16</a:t>
            </a:fld>
            <a:endParaRPr lang="en-US" dirty="0"/>
          </a:p>
        </p:txBody>
      </p:sp>
      <p:sp>
        <p:nvSpPr>
          <p:cNvPr id="6" name="Rectangle 5"/>
          <p:cNvSpPr/>
          <p:nvPr/>
        </p:nvSpPr>
        <p:spPr>
          <a:xfrm>
            <a:off x="457200" y="762000"/>
            <a:ext cx="8915400" cy="5516895"/>
          </a:xfrm>
          <a:prstGeom prst="rect">
            <a:avLst/>
          </a:prstGeom>
        </p:spPr>
        <p:txBody>
          <a:bodyPr wrap="square">
            <a:spAutoFit/>
          </a:bodyPr>
          <a:lstStyle/>
          <a:p>
            <a:pPr algn="just">
              <a:lnSpc>
                <a:spcPct val="200000"/>
              </a:lnSpc>
            </a:pPr>
            <a:r>
              <a:rPr lang="fr-FR" dirty="0">
                <a:solidFill>
                  <a:srgbClr val="000000"/>
                </a:solidFill>
              </a:rPr>
              <a:t>Les négociations avec ITFC filiale de la banque islamique pour le financement de l’achat des matières premières, initiées 2021 pour un montant 15 millions de dollars, ont abouti à la signature d’un accord de prêt par le MINEPAT en mai dernier (2023).</a:t>
            </a:r>
          </a:p>
          <a:p>
            <a:pPr algn="just">
              <a:lnSpc>
                <a:spcPct val="150000"/>
              </a:lnSpc>
            </a:pPr>
            <a:endParaRPr lang="fr-FR" sz="1000" dirty="0">
              <a:solidFill>
                <a:srgbClr val="000000"/>
              </a:solidFill>
            </a:endParaRPr>
          </a:p>
          <a:p>
            <a:pPr algn="just">
              <a:lnSpc>
                <a:spcPct val="200000"/>
              </a:lnSpc>
            </a:pPr>
            <a:r>
              <a:rPr lang="fr-FR" dirty="0">
                <a:solidFill>
                  <a:srgbClr val="000000"/>
                </a:solidFill>
              </a:rPr>
              <a:t>Le renforcement du Fonds de Roulement Permanent, doit se poursuivre avec la mise en place des financements longs afin de garantir le redémarrage de cuves, le relèvement des stocks et la remise à niveau des équipement critiques, en vue de garantir une exploitation à pleine capacité stable. </a:t>
            </a:r>
          </a:p>
        </p:txBody>
      </p:sp>
    </p:spTree>
    <p:extLst>
      <p:ext uri="{BB962C8B-B14F-4D97-AF65-F5344CB8AC3E}">
        <p14:creationId xmlns:p14="http://schemas.microsoft.com/office/powerpoint/2010/main" val="3853741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17</a:t>
            </a:fld>
            <a:endParaRPr lang="en-US" dirty="0"/>
          </a:p>
        </p:txBody>
      </p:sp>
      <p:sp>
        <p:nvSpPr>
          <p:cNvPr id="6" name="Rectangle 5"/>
          <p:cNvSpPr/>
          <p:nvPr/>
        </p:nvSpPr>
        <p:spPr>
          <a:xfrm>
            <a:off x="457200" y="762000"/>
            <a:ext cx="8915400" cy="4616648"/>
          </a:xfrm>
          <a:prstGeom prst="rect">
            <a:avLst/>
          </a:prstGeom>
        </p:spPr>
        <p:txBody>
          <a:bodyPr wrap="square">
            <a:spAutoFit/>
          </a:bodyPr>
          <a:lstStyle/>
          <a:p>
            <a:pPr algn="just">
              <a:lnSpc>
                <a:spcPct val="200000"/>
              </a:lnSpc>
            </a:pPr>
            <a:r>
              <a:rPr lang="fr-FR" dirty="0">
                <a:solidFill>
                  <a:srgbClr val="000000"/>
                </a:solidFill>
              </a:rPr>
              <a:t>A la faveur de l’appui gouvernemental et des effets induits de la fusion, ALUCAM a pu obtenir malgré sa sous activité un résultat presque nul de 0.4 milliards en 2021, à la faveur d’un contexte favorisé par une hausse conjoncturelle du prix de l’aluminium sur le marché international. </a:t>
            </a:r>
          </a:p>
          <a:p>
            <a:pPr algn="just">
              <a:lnSpc>
                <a:spcPct val="200000"/>
              </a:lnSpc>
            </a:pPr>
            <a:endParaRPr lang="fr-FR" dirty="0">
              <a:solidFill>
                <a:srgbClr val="000000"/>
              </a:solidFill>
            </a:endParaRPr>
          </a:p>
          <a:p>
            <a:pPr algn="just">
              <a:lnSpc>
                <a:spcPct val="200000"/>
              </a:lnSpc>
            </a:pPr>
            <a:r>
              <a:rPr lang="fr-FR" dirty="0">
                <a:solidFill>
                  <a:srgbClr val="000000"/>
                </a:solidFill>
              </a:rPr>
              <a:t>Toutefois, ALUCAM n’a pas continué à bénéficier de la valeur qu’elle aurait pu tirer du bon niveau des Marchés de l’Aluminium. </a:t>
            </a:r>
          </a:p>
        </p:txBody>
      </p:sp>
    </p:spTree>
    <p:extLst>
      <p:ext uri="{BB962C8B-B14F-4D97-AF65-F5344CB8AC3E}">
        <p14:creationId xmlns:p14="http://schemas.microsoft.com/office/powerpoint/2010/main" val="2531121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18</a:t>
            </a:fld>
            <a:endParaRPr lang="en-US" dirty="0"/>
          </a:p>
        </p:txBody>
      </p:sp>
      <p:sp>
        <p:nvSpPr>
          <p:cNvPr id="6" name="Rectangle 5"/>
          <p:cNvSpPr/>
          <p:nvPr/>
        </p:nvSpPr>
        <p:spPr>
          <a:xfrm>
            <a:off x="457200" y="762000"/>
            <a:ext cx="8915400" cy="5047536"/>
          </a:xfrm>
          <a:prstGeom prst="rect">
            <a:avLst/>
          </a:prstGeom>
        </p:spPr>
        <p:txBody>
          <a:bodyPr wrap="square">
            <a:spAutoFit/>
          </a:bodyPr>
          <a:lstStyle/>
          <a:p>
            <a:pPr algn="just">
              <a:lnSpc>
                <a:spcPct val="200000"/>
              </a:lnSpc>
            </a:pPr>
            <a:r>
              <a:rPr lang="fr-FR" dirty="0">
                <a:solidFill>
                  <a:srgbClr val="000000"/>
                </a:solidFill>
              </a:rPr>
              <a:t>En 2022 en particulier, ALUCAM a été pénalisée par le déficit de sa production, autant que par le manque de ressources longues. </a:t>
            </a:r>
          </a:p>
          <a:p>
            <a:pPr algn="just">
              <a:lnSpc>
                <a:spcPct val="200000"/>
              </a:lnSpc>
            </a:pPr>
            <a:endParaRPr lang="fr-FR" sz="1050" dirty="0">
              <a:solidFill>
                <a:srgbClr val="000000"/>
              </a:solidFill>
            </a:endParaRPr>
          </a:p>
          <a:p>
            <a:pPr algn="just">
              <a:lnSpc>
                <a:spcPct val="200000"/>
              </a:lnSpc>
            </a:pPr>
            <a:r>
              <a:rPr lang="fr-FR" dirty="0">
                <a:solidFill>
                  <a:srgbClr val="000000"/>
                </a:solidFill>
              </a:rPr>
              <a:t>Le plafonnement des Ventes à 60 000 tonnes (contre 97 000 tonnes en 2017), ayant limité la Marge sur Coûts Proportionnels à 34 milliards, alors qu’elle aurait pu être accrue d’une vingtaine de milliards si sa production vendue s’était située au niveau de 2017 et si son FDR lui avait évité des frais de stationnement et surestaries pénalisants.</a:t>
            </a:r>
          </a:p>
        </p:txBody>
      </p:sp>
    </p:spTree>
    <p:extLst>
      <p:ext uri="{BB962C8B-B14F-4D97-AF65-F5344CB8AC3E}">
        <p14:creationId xmlns:p14="http://schemas.microsoft.com/office/powerpoint/2010/main" val="4197939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19</a:t>
            </a:fld>
            <a:endParaRPr lang="en-US" dirty="0"/>
          </a:p>
        </p:txBody>
      </p:sp>
      <p:sp>
        <p:nvSpPr>
          <p:cNvPr id="6" name="Rectangle 5"/>
          <p:cNvSpPr/>
          <p:nvPr/>
        </p:nvSpPr>
        <p:spPr>
          <a:xfrm>
            <a:off x="457200" y="762000"/>
            <a:ext cx="8915400" cy="3570208"/>
          </a:xfrm>
          <a:prstGeom prst="rect">
            <a:avLst/>
          </a:prstGeom>
        </p:spPr>
        <p:txBody>
          <a:bodyPr wrap="square">
            <a:spAutoFit/>
          </a:bodyPr>
          <a:lstStyle/>
          <a:p>
            <a:pPr algn="just">
              <a:lnSpc>
                <a:spcPct val="200000"/>
              </a:lnSpc>
            </a:pPr>
            <a:r>
              <a:rPr lang="fr-FR" dirty="0">
                <a:solidFill>
                  <a:srgbClr val="000000"/>
                </a:solidFill>
              </a:rPr>
              <a:t> La faiblesse des Capitaux Permanents réduit drastiquement le FRG, provoquant ainsi des délais anormalement longs dans le paiement des fournisseurs de matières premières ou consommables. </a:t>
            </a:r>
          </a:p>
          <a:p>
            <a:pPr algn="just">
              <a:lnSpc>
                <a:spcPct val="200000"/>
              </a:lnSpc>
            </a:pPr>
            <a:endParaRPr lang="fr-FR" sz="600" dirty="0">
              <a:solidFill>
                <a:srgbClr val="000000"/>
              </a:solidFill>
            </a:endParaRPr>
          </a:p>
          <a:p>
            <a:pPr algn="just">
              <a:lnSpc>
                <a:spcPct val="200000"/>
              </a:lnSpc>
            </a:pPr>
            <a:r>
              <a:rPr lang="fr-FR" dirty="0">
                <a:solidFill>
                  <a:srgbClr val="000000"/>
                </a:solidFill>
              </a:rPr>
              <a:t>Ce qui entraîne, par voie de conséquence, d’importantes sommes à débourser au titre des surestaries et autres frais de stationnement. </a:t>
            </a:r>
          </a:p>
          <a:p>
            <a:pPr algn="just">
              <a:lnSpc>
                <a:spcPct val="200000"/>
              </a:lnSpc>
            </a:pPr>
            <a:endParaRPr lang="fr-FR" sz="200" dirty="0">
              <a:solidFill>
                <a:srgbClr val="000000"/>
              </a:solidFill>
            </a:endParaRPr>
          </a:p>
        </p:txBody>
      </p:sp>
    </p:spTree>
    <p:extLst>
      <p:ext uri="{BB962C8B-B14F-4D97-AF65-F5344CB8AC3E}">
        <p14:creationId xmlns:p14="http://schemas.microsoft.com/office/powerpoint/2010/main" val="221205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2</a:t>
            </a:fld>
            <a:endParaRPr lang="en-US" dirty="0"/>
          </a:p>
        </p:txBody>
      </p:sp>
      <p:sp>
        <p:nvSpPr>
          <p:cNvPr id="6" name="Rectangle 5"/>
          <p:cNvSpPr/>
          <p:nvPr/>
        </p:nvSpPr>
        <p:spPr>
          <a:xfrm>
            <a:off x="528351" y="2362200"/>
            <a:ext cx="8915400" cy="1236429"/>
          </a:xfrm>
          <a:prstGeom prst="rect">
            <a:avLst/>
          </a:prstGeom>
        </p:spPr>
        <p:txBody>
          <a:bodyPr wrap="square">
            <a:spAutoFit/>
          </a:bodyPr>
          <a:lstStyle/>
          <a:p>
            <a:pPr algn="ctr">
              <a:lnSpc>
                <a:spcPct val="200000"/>
              </a:lnSpc>
            </a:pPr>
            <a:r>
              <a:rPr lang="fr-FR" sz="4400" b="1" dirty="0">
                <a:solidFill>
                  <a:schemeClr val="accent4">
                    <a:lumMod val="50000"/>
                  </a:schemeClr>
                </a:solidFill>
                <a:latin typeface="Arial" panose="020B0604020202020204" pitchFamily="34" charset="0"/>
                <a:cs typeface="Arial" panose="020B0604020202020204" pitchFamily="34" charset="0"/>
              </a:rPr>
              <a:t>CONTEXTE</a:t>
            </a:r>
          </a:p>
        </p:txBody>
      </p:sp>
    </p:spTree>
    <p:extLst>
      <p:ext uri="{BB962C8B-B14F-4D97-AF65-F5344CB8AC3E}">
        <p14:creationId xmlns:p14="http://schemas.microsoft.com/office/powerpoint/2010/main" val="3801473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20</a:t>
            </a:fld>
            <a:endParaRPr lang="en-US" dirty="0"/>
          </a:p>
        </p:txBody>
      </p:sp>
      <p:sp>
        <p:nvSpPr>
          <p:cNvPr id="6" name="Rectangle 5"/>
          <p:cNvSpPr/>
          <p:nvPr/>
        </p:nvSpPr>
        <p:spPr>
          <a:xfrm>
            <a:off x="457200" y="762000"/>
            <a:ext cx="8915400" cy="5047536"/>
          </a:xfrm>
          <a:prstGeom prst="rect">
            <a:avLst/>
          </a:prstGeom>
        </p:spPr>
        <p:txBody>
          <a:bodyPr wrap="square">
            <a:spAutoFit/>
          </a:bodyPr>
          <a:lstStyle/>
          <a:p>
            <a:pPr algn="just">
              <a:lnSpc>
                <a:spcPct val="200000"/>
              </a:lnSpc>
            </a:pPr>
            <a:endParaRPr lang="fr-FR" sz="200" dirty="0">
              <a:solidFill>
                <a:srgbClr val="000000"/>
              </a:solidFill>
            </a:endParaRPr>
          </a:p>
          <a:p>
            <a:pPr algn="just">
              <a:lnSpc>
                <a:spcPct val="200000"/>
              </a:lnSpc>
            </a:pPr>
            <a:r>
              <a:rPr lang="fr-FR" dirty="0">
                <a:solidFill>
                  <a:srgbClr val="000000"/>
                </a:solidFill>
              </a:rPr>
              <a:t>De fait, en 2022, ALUCAM a dû payer plus de 6 milliards de surestaries et frais de stationnement, lesquels auraient pu être évités en cas de disponibilité d’un Fonds de Roulement conséquent.</a:t>
            </a:r>
          </a:p>
          <a:p>
            <a:pPr algn="just">
              <a:lnSpc>
                <a:spcPct val="200000"/>
              </a:lnSpc>
            </a:pPr>
            <a:endParaRPr lang="fr-FR" sz="1100" dirty="0">
              <a:solidFill>
                <a:srgbClr val="000000"/>
              </a:solidFill>
            </a:endParaRPr>
          </a:p>
          <a:p>
            <a:pPr algn="just">
              <a:lnSpc>
                <a:spcPct val="200000"/>
              </a:lnSpc>
            </a:pPr>
            <a:r>
              <a:rPr lang="fr-FR" dirty="0">
                <a:solidFill>
                  <a:srgbClr val="000000"/>
                </a:solidFill>
              </a:rPr>
              <a:t>Le courrier du </a:t>
            </a:r>
            <a:r>
              <a:rPr lang="fr-FR" dirty="0" err="1">
                <a:solidFill>
                  <a:srgbClr val="000000"/>
                </a:solidFill>
              </a:rPr>
              <a:t>Minfi</a:t>
            </a:r>
            <a:r>
              <a:rPr lang="fr-FR" dirty="0">
                <a:solidFill>
                  <a:srgbClr val="000000"/>
                </a:solidFill>
              </a:rPr>
              <a:t> de 2023 accorde également à Alucam un cautionnement de 30 milliards, de nature à sécuriser l’octroi par le Système Bancaire local des ressources longues correspondant à ce montant. Un arrangeur a été trouvé et les négociations sont en cours.</a:t>
            </a:r>
          </a:p>
        </p:txBody>
      </p:sp>
    </p:spTree>
    <p:extLst>
      <p:ext uri="{BB962C8B-B14F-4D97-AF65-F5344CB8AC3E}">
        <p14:creationId xmlns:p14="http://schemas.microsoft.com/office/powerpoint/2010/main" val="2165988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21</a:t>
            </a:fld>
            <a:endParaRPr lang="en-US" dirty="0"/>
          </a:p>
        </p:txBody>
      </p:sp>
      <p:sp>
        <p:nvSpPr>
          <p:cNvPr id="6" name="Rectangle 5"/>
          <p:cNvSpPr/>
          <p:nvPr/>
        </p:nvSpPr>
        <p:spPr>
          <a:xfrm>
            <a:off x="457200" y="762000"/>
            <a:ext cx="8915400" cy="2987293"/>
          </a:xfrm>
          <a:prstGeom prst="rect">
            <a:avLst/>
          </a:prstGeom>
        </p:spPr>
        <p:txBody>
          <a:bodyPr wrap="square">
            <a:spAutoFit/>
          </a:bodyPr>
          <a:lstStyle/>
          <a:p>
            <a:pPr algn="just">
              <a:lnSpc>
                <a:spcPct val="200000"/>
              </a:lnSpc>
            </a:pPr>
            <a:endParaRPr lang="fr-FR" sz="200" dirty="0">
              <a:solidFill>
                <a:srgbClr val="000000"/>
              </a:solidFill>
            </a:endParaRPr>
          </a:p>
          <a:p>
            <a:pPr algn="just">
              <a:lnSpc>
                <a:spcPct val="200000"/>
              </a:lnSpc>
            </a:pPr>
            <a:r>
              <a:rPr lang="fr-FR" dirty="0">
                <a:solidFill>
                  <a:srgbClr val="000000"/>
                </a:solidFill>
              </a:rPr>
              <a:t>La cession des actifs non stratégiques ne s’est pas encore matérialisée, quoique des manifestations d’intérêt aient été reçues d’acquéreurs potentiels. </a:t>
            </a:r>
          </a:p>
          <a:p>
            <a:pPr algn="just">
              <a:lnSpc>
                <a:spcPct val="200000"/>
              </a:lnSpc>
            </a:pPr>
            <a:endParaRPr lang="fr-FR" sz="1100" dirty="0">
              <a:solidFill>
                <a:srgbClr val="000000"/>
              </a:solidFill>
            </a:endParaRPr>
          </a:p>
          <a:p>
            <a:pPr algn="just">
              <a:lnSpc>
                <a:spcPct val="200000"/>
              </a:lnSpc>
            </a:pPr>
            <a:r>
              <a:rPr lang="fr-FR" dirty="0">
                <a:solidFill>
                  <a:srgbClr val="000000"/>
                </a:solidFill>
              </a:rPr>
              <a:t>Nous utilisons néanmoins, les actifs fonciers comme promesses d’hypothèque dans nos financements à moyen terme. </a:t>
            </a:r>
          </a:p>
        </p:txBody>
      </p:sp>
    </p:spTree>
    <p:extLst>
      <p:ext uri="{BB962C8B-B14F-4D97-AF65-F5344CB8AC3E}">
        <p14:creationId xmlns:p14="http://schemas.microsoft.com/office/powerpoint/2010/main" val="3434658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22</a:t>
            </a:fld>
            <a:endParaRPr lang="en-US" dirty="0"/>
          </a:p>
        </p:txBody>
      </p:sp>
      <p:sp>
        <p:nvSpPr>
          <p:cNvPr id="6" name="Rectangle 5"/>
          <p:cNvSpPr/>
          <p:nvPr/>
        </p:nvSpPr>
        <p:spPr>
          <a:xfrm>
            <a:off x="457200" y="762000"/>
            <a:ext cx="8915400" cy="3295069"/>
          </a:xfrm>
          <a:prstGeom prst="rect">
            <a:avLst/>
          </a:prstGeom>
        </p:spPr>
        <p:txBody>
          <a:bodyPr wrap="square">
            <a:spAutoFit/>
          </a:bodyPr>
          <a:lstStyle/>
          <a:p>
            <a:pPr algn="just">
              <a:lnSpc>
                <a:spcPct val="200000"/>
              </a:lnSpc>
            </a:pPr>
            <a:endParaRPr lang="fr-FR" sz="200" dirty="0">
              <a:solidFill>
                <a:srgbClr val="000000"/>
              </a:solidFill>
            </a:endParaRPr>
          </a:p>
          <a:p>
            <a:pPr algn="just">
              <a:lnSpc>
                <a:spcPct val="200000"/>
              </a:lnSpc>
            </a:pPr>
            <a:r>
              <a:rPr lang="fr-FR" dirty="0">
                <a:solidFill>
                  <a:srgbClr val="000000"/>
                </a:solidFill>
              </a:rPr>
              <a:t>L’augmentation du capital est devenue un impératif, en vue de la mise en conformité des capitaux propres passés négatifs de 4.7 milliards suite à la perte de 8 milliards en 2022. </a:t>
            </a:r>
          </a:p>
          <a:p>
            <a:pPr algn="just">
              <a:lnSpc>
                <a:spcPct val="200000"/>
              </a:lnSpc>
            </a:pPr>
            <a:r>
              <a:rPr lang="fr-FR" dirty="0">
                <a:solidFill>
                  <a:srgbClr val="000000"/>
                </a:solidFill>
              </a:rPr>
              <a:t>Les discussions en cours, laissent espérer sa conversion, au moyen d’apurement de la dette douanière. </a:t>
            </a:r>
          </a:p>
        </p:txBody>
      </p:sp>
    </p:spTree>
    <p:extLst>
      <p:ext uri="{BB962C8B-B14F-4D97-AF65-F5344CB8AC3E}">
        <p14:creationId xmlns:p14="http://schemas.microsoft.com/office/powerpoint/2010/main" val="48521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23</a:t>
            </a:fld>
            <a:endParaRPr lang="en-US" dirty="0"/>
          </a:p>
        </p:txBody>
      </p:sp>
      <p:sp>
        <p:nvSpPr>
          <p:cNvPr id="6" name="Rectangle 5"/>
          <p:cNvSpPr/>
          <p:nvPr/>
        </p:nvSpPr>
        <p:spPr>
          <a:xfrm>
            <a:off x="457200" y="762000"/>
            <a:ext cx="8915400" cy="5324535"/>
          </a:xfrm>
          <a:prstGeom prst="rect">
            <a:avLst/>
          </a:prstGeom>
        </p:spPr>
        <p:txBody>
          <a:bodyPr wrap="square">
            <a:spAutoFit/>
          </a:bodyPr>
          <a:lstStyle/>
          <a:p>
            <a:pPr algn="just">
              <a:lnSpc>
                <a:spcPct val="200000"/>
              </a:lnSpc>
            </a:pPr>
            <a:endParaRPr lang="fr-FR" sz="200" dirty="0">
              <a:solidFill>
                <a:srgbClr val="000000"/>
              </a:solidFill>
            </a:endParaRPr>
          </a:p>
          <a:p>
            <a:pPr algn="just">
              <a:lnSpc>
                <a:spcPct val="200000"/>
              </a:lnSpc>
            </a:pPr>
            <a:r>
              <a:rPr lang="fr-FR" dirty="0">
                <a:solidFill>
                  <a:srgbClr val="000000"/>
                </a:solidFill>
              </a:rPr>
              <a:t>Les projets identifiés au départ, sont l’augmentation d’intensité en deux phases et projet fil électrique.</a:t>
            </a:r>
          </a:p>
          <a:p>
            <a:pPr algn="just">
              <a:lnSpc>
                <a:spcPct val="200000"/>
              </a:lnSpc>
            </a:pPr>
            <a:r>
              <a:rPr lang="fr-FR" dirty="0">
                <a:solidFill>
                  <a:srgbClr val="000000"/>
                </a:solidFill>
              </a:rPr>
              <a:t>Un bureau d’étude canadien a réalisé des études de préfaisabilité du projet d’augmentation d’intensité et d’une augmentation de capacité du laminage (activité maîtrisée en lieu et place du projet fil, activité nouvelle nécessitant un temps d’apprentissage). </a:t>
            </a:r>
          </a:p>
          <a:p>
            <a:pPr algn="just">
              <a:lnSpc>
                <a:spcPct val="200000"/>
              </a:lnSpc>
            </a:pPr>
            <a:r>
              <a:rPr lang="fr-FR" dirty="0">
                <a:solidFill>
                  <a:srgbClr val="000000"/>
                </a:solidFill>
              </a:rPr>
              <a:t>La mise en œuvre de ces projets est toutefois conditionnée, par le retour préalable à une exploitation stable à pleine capacité.</a:t>
            </a:r>
          </a:p>
        </p:txBody>
      </p:sp>
    </p:spTree>
    <p:extLst>
      <p:ext uri="{BB962C8B-B14F-4D97-AF65-F5344CB8AC3E}">
        <p14:creationId xmlns:p14="http://schemas.microsoft.com/office/powerpoint/2010/main" val="3077281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09600" y="2667000"/>
            <a:ext cx="8915400" cy="990130"/>
          </a:xfrm>
        </p:spPr>
        <p:txBody>
          <a:bodyPr>
            <a:normAutofit fontScale="70000" lnSpcReduction="20000"/>
          </a:bodyPr>
          <a:lstStyle/>
          <a:p>
            <a:pPr marL="0" indent="0" algn="ctr">
              <a:lnSpc>
                <a:spcPct val="200000"/>
              </a:lnSpc>
              <a:buNone/>
            </a:pPr>
            <a:r>
              <a:rPr lang="fr-FR" sz="4400" b="1" dirty="0">
                <a:solidFill>
                  <a:schemeClr val="accent4">
                    <a:lumMod val="50000"/>
                  </a:schemeClr>
                </a:solidFill>
              </a:rPr>
              <a:t>DIFFICULTES RENCONTREES</a:t>
            </a:r>
          </a:p>
        </p:txBody>
      </p:sp>
      <p:sp>
        <p:nvSpPr>
          <p:cNvPr id="3" name="Espace réservé de la date 2"/>
          <p:cNvSpPr>
            <a:spLocks noGrp="1"/>
          </p:cNvSpPr>
          <p:nvPr>
            <p:ph type="dt" sz="half" idx="10"/>
          </p:nvPr>
        </p:nvSpPr>
        <p:spPr/>
        <p:txBody>
          <a:bodyPr/>
          <a:lstStyle/>
          <a:p>
            <a:fld id="{2AD9E1AB-5972-4E89-8306-6C0FC3DDEA17}" type="datetime1">
              <a:rPr lang="fr-FR" smtClean="0"/>
              <a:pPr/>
              <a:t>22/10/2024</a:t>
            </a:fld>
            <a:endParaRPr lang="en-US"/>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795626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25</a:t>
            </a:fld>
            <a:endParaRPr lang="en-US" dirty="0"/>
          </a:p>
        </p:txBody>
      </p:sp>
      <p:sp>
        <p:nvSpPr>
          <p:cNvPr id="6" name="Rectangle 5"/>
          <p:cNvSpPr/>
          <p:nvPr/>
        </p:nvSpPr>
        <p:spPr>
          <a:xfrm>
            <a:off x="457200" y="762000"/>
            <a:ext cx="8915400" cy="4678204"/>
          </a:xfrm>
          <a:prstGeom prst="rect">
            <a:avLst/>
          </a:prstGeom>
        </p:spPr>
        <p:txBody>
          <a:bodyPr wrap="square">
            <a:spAutoFit/>
          </a:bodyPr>
          <a:lstStyle/>
          <a:p>
            <a:pPr algn="just">
              <a:lnSpc>
                <a:spcPct val="200000"/>
              </a:lnSpc>
            </a:pPr>
            <a:endParaRPr lang="fr-FR" sz="200" dirty="0">
              <a:solidFill>
                <a:srgbClr val="000000"/>
              </a:solidFill>
            </a:endParaRPr>
          </a:p>
          <a:p>
            <a:pPr algn="just">
              <a:lnSpc>
                <a:spcPct val="150000"/>
              </a:lnSpc>
            </a:pPr>
            <a:r>
              <a:rPr lang="fr-FR" dirty="0">
                <a:solidFill>
                  <a:srgbClr val="000000"/>
                </a:solidFill>
              </a:rPr>
              <a:t>Les principales difficultés rencontrées dans la mise en œuvre de ce plan sont d’ordre financier :</a:t>
            </a:r>
          </a:p>
          <a:p>
            <a:pPr marL="342900" indent="-342900" algn="just">
              <a:lnSpc>
                <a:spcPct val="150000"/>
              </a:lnSpc>
              <a:buFont typeface="Wingdings" panose="05000000000000000000" pitchFamily="2" charset="2"/>
              <a:buChar char="Ø"/>
            </a:pPr>
            <a:r>
              <a:rPr lang="fr-FR" dirty="0">
                <a:solidFill>
                  <a:srgbClr val="000000"/>
                </a:solidFill>
              </a:rPr>
              <a:t>La mobilisation des fonds pour le renforcement du fonds de Roulement en vue :</a:t>
            </a:r>
          </a:p>
          <a:p>
            <a:pPr marL="363538" algn="just">
              <a:lnSpc>
                <a:spcPct val="200000"/>
              </a:lnSpc>
              <a:tabLst>
                <a:tab pos="804863" algn="l"/>
              </a:tabLst>
            </a:pPr>
            <a:r>
              <a:rPr lang="fr-FR" dirty="0">
                <a:solidFill>
                  <a:srgbClr val="000000"/>
                </a:solidFill>
              </a:rPr>
              <a:t>•	Du redémarrage des cuves</a:t>
            </a:r>
          </a:p>
          <a:p>
            <a:pPr marL="363538" algn="just">
              <a:lnSpc>
                <a:spcPct val="200000"/>
              </a:lnSpc>
              <a:tabLst>
                <a:tab pos="804863" algn="l"/>
              </a:tabLst>
            </a:pPr>
            <a:r>
              <a:rPr lang="fr-FR" dirty="0">
                <a:solidFill>
                  <a:srgbClr val="000000"/>
                </a:solidFill>
              </a:rPr>
              <a:t>•	De la sécurisation des stocks de matières premières</a:t>
            </a:r>
          </a:p>
          <a:p>
            <a:pPr marL="363538" algn="just">
              <a:lnSpc>
                <a:spcPct val="200000"/>
              </a:lnSpc>
              <a:tabLst>
                <a:tab pos="804863" algn="l"/>
              </a:tabLst>
            </a:pPr>
            <a:r>
              <a:rPr lang="fr-FR" dirty="0">
                <a:solidFill>
                  <a:srgbClr val="000000"/>
                </a:solidFill>
              </a:rPr>
              <a:t>•	De la remise à niveau de l’outil de production</a:t>
            </a:r>
          </a:p>
          <a:p>
            <a:pPr algn="just">
              <a:lnSpc>
                <a:spcPct val="200000"/>
              </a:lnSpc>
            </a:pPr>
            <a:endParaRPr lang="fr-FR" dirty="0">
              <a:solidFill>
                <a:srgbClr val="000000"/>
              </a:solidFill>
            </a:endParaRPr>
          </a:p>
        </p:txBody>
      </p:sp>
    </p:spTree>
    <p:extLst>
      <p:ext uri="{BB962C8B-B14F-4D97-AF65-F5344CB8AC3E}">
        <p14:creationId xmlns:p14="http://schemas.microsoft.com/office/powerpoint/2010/main" val="1407708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26</a:t>
            </a:fld>
            <a:endParaRPr lang="en-US" dirty="0"/>
          </a:p>
        </p:txBody>
      </p:sp>
      <p:sp>
        <p:nvSpPr>
          <p:cNvPr id="6" name="Rectangle 5"/>
          <p:cNvSpPr/>
          <p:nvPr/>
        </p:nvSpPr>
        <p:spPr>
          <a:xfrm>
            <a:off x="457200" y="838200"/>
            <a:ext cx="8915400" cy="1940852"/>
          </a:xfrm>
          <a:prstGeom prst="rect">
            <a:avLst/>
          </a:prstGeom>
        </p:spPr>
        <p:txBody>
          <a:bodyPr wrap="square">
            <a:spAutoFit/>
          </a:bodyPr>
          <a:lstStyle/>
          <a:p>
            <a:pPr marL="342900" indent="-342900" algn="just">
              <a:lnSpc>
                <a:spcPct val="200000"/>
              </a:lnSpc>
              <a:buFont typeface="Wingdings" panose="05000000000000000000" pitchFamily="2" charset="2"/>
              <a:buChar char="Ø"/>
            </a:pPr>
            <a:r>
              <a:rPr lang="fr-FR" dirty="0">
                <a:solidFill>
                  <a:srgbClr val="000000"/>
                </a:solidFill>
              </a:rPr>
              <a:t>La recapitalisation de l’entreprise : les fonds propres sont à – 5 milliards alors que les règles OHADA exigent que ces fonds représentent au moins la moitié du capital social, soit 10,6 milliards</a:t>
            </a:r>
          </a:p>
        </p:txBody>
      </p:sp>
    </p:spTree>
    <p:extLst>
      <p:ext uri="{BB962C8B-B14F-4D97-AF65-F5344CB8AC3E}">
        <p14:creationId xmlns:p14="http://schemas.microsoft.com/office/powerpoint/2010/main" val="2671903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514600"/>
            <a:ext cx="8915400" cy="761530"/>
          </a:xfrm>
        </p:spPr>
        <p:txBody>
          <a:bodyPr/>
          <a:lstStyle/>
          <a:p>
            <a:pPr marL="0" indent="0" algn="ctr">
              <a:buNone/>
            </a:pPr>
            <a:r>
              <a:rPr lang="fr-FR" sz="3700" b="1" dirty="0">
                <a:solidFill>
                  <a:schemeClr val="accent4">
                    <a:lumMod val="50000"/>
                  </a:schemeClr>
                </a:solidFill>
              </a:rPr>
              <a:t>PERSPECTIVES</a:t>
            </a:r>
          </a:p>
        </p:txBody>
      </p:sp>
      <p:sp>
        <p:nvSpPr>
          <p:cNvPr id="3" name="Espace réservé de la date 2"/>
          <p:cNvSpPr>
            <a:spLocks noGrp="1"/>
          </p:cNvSpPr>
          <p:nvPr>
            <p:ph type="dt" sz="half" idx="10"/>
          </p:nvPr>
        </p:nvSpPr>
        <p:spPr/>
        <p:txBody>
          <a:bodyPr/>
          <a:lstStyle/>
          <a:p>
            <a:fld id="{2AD9E1AB-5972-4E89-8306-6C0FC3DDEA17}" type="datetime1">
              <a:rPr lang="fr-FR" smtClean="0"/>
              <a:pPr/>
              <a:t>22/10/2024</a:t>
            </a:fld>
            <a:endParaRPr lang="en-US"/>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3260932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28</a:t>
            </a:fld>
            <a:endParaRPr lang="en-US" dirty="0"/>
          </a:p>
        </p:txBody>
      </p:sp>
      <p:sp>
        <p:nvSpPr>
          <p:cNvPr id="6" name="Rectangle 5"/>
          <p:cNvSpPr/>
          <p:nvPr/>
        </p:nvSpPr>
        <p:spPr>
          <a:xfrm>
            <a:off x="457200" y="838200"/>
            <a:ext cx="8915400" cy="4862870"/>
          </a:xfrm>
          <a:prstGeom prst="rect">
            <a:avLst/>
          </a:prstGeom>
        </p:spPr>
        <p:txBody>
          <a:bodyPr wrap="square">
            <a:spAutoFit/>
          </a:bodyPr>
          <a:lstStyle/>
          <a:p>
            <a:pPr algn="just">
              <a:lnSpc>
                <a:spcPct val="200000"/>
              </a:lnSpc>
            </a:pPr>
            <a:r>
              <a:rPr lang="fr-FR" dirty="0">
                <a:solidFill>
                  <a:srgbClr val="000000"/>
                </a:solidFill>
              </a:rPr>
              <a:t>Les perspectives à court et à moyen terme sont principalement :</a:t>
            </a:r>
          </a:p>
          <a:p>
            <a:pPr marL="628650" algn="just">
              <a:lnSpc>
                <a:spcPct val="200000"/>
              </a:lnSpc>
            </a:pPr>
            <a:r>
              <a:rPr lang="fr-FR" dirty="0">
                <a:solidFill>
                  <a:srgbClr val="000000"/>
                </a:solidFill>
              </a:rPr>
              <a:t>•	Le redémarrage des cuves pour retrouver la pleine capacité</a:t>
            </a:r>
          </a:p>
          <a:p>
            <a:pPr marL="628650" algn="just">
              <a:lnSpc>
                <a:spcPct val="200000"/>
              </a:lnSpc>
            </a:pPr>
            <a:endParaRPr lang="fr-FR" sz="800" dirty="0">
              <a:solidFill>
                <a:srgbClr val="000000"/>
              </a:solidFill>
            </a:endParaRPr>
          </a:p>
          <a:p>
            <a:pPr marL="628650" algn="just"/>
            <a:r>
              <a:rPr lang="fr-FR" dirty="0">
                <a:solidFill>
                  <a:srgbClr val="000000"/>
                </a:solidFill>
              </a:rPr>
              <a:t>•	La Finalisation de mise en place de l’accord de prêt avec ITFC (filiale de la Banque Islamique de Développement)</a:t>
            </a:r>
          </a:p>
          <a:p>
            <a:pPr marL="628650" algn="just">
              <a:lnSpc>
                <a:spcPct val="200000"/>
              </a:lnSpc>
            </a:pPr>
            <a:r>
              <a:rPr lang="fr-FR" dirty="0">
                <a:solidFill>
                  <a:srgbClr val="000000"/>
                </a:solidFill>
              </a:rPr>
              <a:t>•	La mobilisation du financement de 30 milliards avec l’aval de l’Etat</a:t>
            </a:r>
          </a:p>
          <a:p>
            <a:pPr marL="628650" algn="just">
              <a:lnSpc>
                <a:spcPct val="200000"/>
              </a:lnSpc>
            </a:pPr>
            <a:r>
              <a:rPr lang="fr-FR" dirty="0">
                <a:solidFill>
                  <a:srgbClr val="000000"/>
                </a:solidFill>
              </a:rPr>
              <a:t>•	La recapitalisation de l’entreprise</a:t>
            </a:r>
          </a:p>
          <a:p>
            <a:pPr marL="971550" indent="-342900" algn="just">
              <a:lnSpc>
                <a:spcPct val="200000"/>
              </a:lnSpc>
              <a:buFont typeface="Arial" panose="020B0604020202020204" pitchFamily="34" charset="0"/>
              <a:buChar char="•"/>
            </a:pPr>
            <a:r>
              <a:rPr lang="fr-FR" dirty="0">
                <a:solidFill>
                  <a:srgbClr val="000000"/>
                </a:solidFill>
              </a:rPr>
              <a:t>La cession des actifs non stratégiques</a:t>
            </a:r>
          </a:p>
          <a:p>
            <a:pPr marL="628650" algn="just">
              <a:lnSpc>
                <a:spcPct val="200000"/>
              </a:lnSpc>
            </a:pPr>
            <a:endParaRPr lang="fr-FR" dirty="0">
              <a:solidFill>
                <a:srgbClr val="000000"/>
              </a:solidFill>
            </a:endParaRPr>
          </a:p>
        </p:txBody>
      </p:sp>
    </p:spTree>
    <p:extLst>
      <p:ext uri="{BB962C8B-B14F-4D97-AF65-F5344CB8AC3E}">
        <p14:creationId xmlns:p14="http://schemas.microsoft.com/office/powerpoint/2010/main" val="3000417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29</a:t>
            </a:fld>
            <a:endParaRPr lang="en-US" dirty="0"/>
          </a:p>
        </p:txBody>
      </p:sp>
      <p:sp>
        <p:nvSpPr>
          <p:cNvPr id="6" name="Rectangle 5"/>
          <p:cNvSpPr/>
          <p:nvPr/>
        </p:nvSpPr>
        <p:spPr>
          <a:xfrm>
            <a:off x="457200" y="838200"/>
            <a:ext cx="8915400" cy="3000821"/>
          </a:xfrm>
          <a:prstGeom prst="rect">
            <a:avLst/>
          </a:prstGeom>
        </p:spPr>
        <p:txBody>
          <a:bodyPr wrap="square">
            <a:spAutoFit/>
          </a:bodyPr>
          <a:lstStyle/>
          <a:p>
            <a:pPr marL="628650" algn="just"/>
            <a:r>
              <a:rPr lang="fr-FR" dirty="0">
                <a:solidFill>
                  <a:srgbClr val="000000"/>
                </a:solidFill>
              </a:rPr>
              <a:t>•	La contractualisation de la fourniture d’énergie électrique (Contrats fourniture-</a:t>
            </a:r>
            <a:r>
              <a:rPr lang="fr-FR" dirty="0" err="1">
                <a:solidFill>
                  <a:srgbClr val="000000"/>
                </a:solidFill>
              </a:rPr>
              <a:t>Eneo</a:t>
            </a:r>
            <a:r>
              <a:rPr lang="fr-FR" dirty="0">
                <a:solidFill>
                  <a:srgbClr val="000000"/>
                </a:solidFill>
              </a:rPr>
              <a:t> et transport-</a:t>
            </a:r>
            <a:r>
              <a:rPr lang="fr-FR" dirty="0" err="1">
                <a:solidFill>
                  <a:srgbClr val="000000"/>
                </a:solidFill>
              </a:rPr>
              <a:t>Sonatrel</a:t>
            </a:r>
            <a:r>
              <a:rPr lang="fr-FR" dirty="0">
                <a:solidFill>
                  <a:srgbClr val="000000"/>
                </a:solidFill>
              </a:rPr>
              <a:t>).</a:t>
            </a:r>
          </a:p>
          <a:p>
            <a:pPr marL="628650" algn="just"/>
            <a:endParaRPr lang="fr-FR" dirty="0">
              <a:solidFill>
                <a:srgbClr val="000000"/>
              </a:solidFill>
            </a:endParaRPr>
          </a:p>
          <a:p>
            <a:pPr marL="628650" algn="just"/>
            <a:r>
              <a:rPr lang="fr-FR" dirty="0">
                <a:solidFill>
                  <a:srgbClr val="000000"/>
                </a:solidFill>
              </a:rPr>
              <a:t>•	Octroi d’un régime douanier incitatif comme ceux accordés aux autres acteurs du secteur privé de la filière.</a:t>
            </a:r>
          </a:p>
          <a:p>
            <a:pPr marL="628650" algn="just">
              <a:lnSpc>
                <a:spcPct val="200000"/>
              </a:lnSpc>
            </a:pPr>
            <a:r>
              <a:rPr lang="fr-FR" dirty="0">
                <a:solidFill>
                  <a:srgbClr val="000000"/>
                </a:solidFill>
              </a:rPr>
              <a:t>•	Le lancement des études de préfaisabilité de l’extension de l’usine</a:t>
            </a:r>
          </a:p>
          <a:p>
            <a:pPr marL="628650" algn="just">
              <a:lnSpc>
                <a:spcPct val="200000"/>
              </a:lnSpc>
            </a:pPr>
            <a:r>
              <a:rPr lang="fr-FR" dirty="0">
                <a:solidFill>
                  <a:srgbClr val="000000"/>
                </a:solidFill>
              </a:rPr>
              <a:t>•	Implication d’Alucam dans le projet Bauxite-alumine</a:t>
            </a:r>
          </a:p>
        </p:txBody>
      </p:sp>
    </p:spTree>
    <p:extLst>
      <p:ext uri="{BB962C8B-B14F-4D97-AF65-F5344CB8AC3E}">
        <p14:creationId xmlns:p14="http://schemas.microsoft.com/office/powerpoint/2010/main" val="2021630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3</a:t>
            </a:fld>
            <a:endParaRPr lang="en-US" dirty="0"/>
          </a:p>
        </p:txBody>
      </p:sp>
      <p:sp>
        <p:nvSpPr>
          <p:cNvPr id="6" name="Rectangle 5"/>
          <p:cNvSpPr/>
          <p:nvPr/>
        </p:nvSpPr>
        <p:spPr>
          <a:xfrm>
            <a:off x="457200" y="762000"/>
            <a:ext cx="8915400" cy="5141729"/>
          </a:xfrm>
          <a:prstGeom prst="rect">
            <a:avLst/>
          </a:prstGeom>
        </p:spPr>
        <p:txBody>
          <a:bodyPr wrap="square">
            <a:spAutoFit/>
          </a:bodyPr>
          <a:lstStyle/>
          <a:p>
            <a:pPr algn="just">
              <a:lnSpc>
                <a:spcPct val="200000"/>
              </a:lnSpc>
            </a:pPr>
            <a:r>
              <a:rPr lang="fr-FR" dirty="0">
                <a:solidFill>
                  <a:srgbClr val="000000"/>
                </a:solidFill>
              </a:rPr>
              <a:t>En octobre 2014, la firme canadienne Rio Tinto Alcan filiale du groupe Rio Tinto, annonce contre toute attente au gouvernement camerounais, qu’elle quittera l’actionnariat du Groupe ALUCAM au mois de décembre de la même année. </a:t>
            </a:r>
          </a:p>
          <a:p>
            <a:pPr algn="just">
              <a:lnSpc>
                <a:spcPct val="200000"/>
              </a:lnSpc>
            </a:pPr>
            <a:endParaRPr lang="fr-FR" sz="1400" dirty="0">
              <a:solidFill>
                <a:srgbClr val="000000"/>
              </a:solidFill>
            </a:endParaRPr>
          </a:p>
          <a:p>
            <a:pPr algn="just">
              <a:lnSpc>
                <a:spcPct val="200000"/>
              </a:lnSpc>
            </a:pPr>
            <a:r>
              <a:rPr lang="fr-FR" dirty="0">
                <a:solidFill>
                  <a:srgbClr val="000000"/>
                </a:solidFill>
              </a:rPr>
              <a:t>Suite à ce départ imprévu du partenaire stratégique détenant 46.67% des actions d’Alucam, l’Etat du Cameroun est contraint de reprendre ces parts détenues par Rio Tinto Alcan, portant ainsi à 87,74% les parts revenant directement à l’Etat. </a:t>
            </a:r>
          </a:p>
        </p:txBody>
      </p:sp>
    </p:spTree>
    <p:extLst>
      <p:ext uri="{BB962C8B-B14F-4D97-AF65-F5344CB8AC3E}">
        <p14:creationId xmlns:p14="http://schemas.microsoft.com/office/powerpoint/2010/main" val="2288315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4</a:t>
            </a:fld>
            <a:endParaRPr lang="en-US" dirty="0"/>
          </a:p>
        </p:txBody>
      </p:sp>
      <p:sp>
        <p:nvSpPr>
          <p:cNvPr id="6" name="Rectangle 5"/>
          <p:cNvSpPr/>
          <p:nvPr/>
        </p:nvSpPr>
        <p:spPr>
          <a:xfrm>
            <a:off x="381000" y="838200"/>
            <a:ext cx="8915400" cy="2925737"/>
          </a:xfrm>
          <a:prstGeom prst="rect">
            <a:avLst/>
          </a:prstGeom>
        </p:spPr>
        <p:txBody>
          <a:bodyPr wrap="square">
            <a:spAutoFit/>
          </a:bodyPr>
          <a:lstStyle/>
          <a:p>
            <a:pPr algn="just">
              <a:lnSpc>
                <a:spcPct val="200000"/>
              </a:lnSpc>
            </a:pPr>
            <a:r>
              <a:rPr lang="fr-FR" dirty="0">
                <a:solidFill>
                  <a:srgbClr val="000000"/>
                </a:solidFill>
              </a:rPr>
              <a:t>En incluant les 5,60% portés par la SNI, les intérêts de l’Etat du Cameroun remontent à 93,34%. </a:t>
            </a:r>
          </a:p>
          <a:p>
            <a:pPr algn="just">
              <a:lnSpc>
                <a:spcPct val="200000"/>
              </a:lnSpc>
            </a:pPr>
            <a:endParaRPr lang="fr-FR" sz="1100" dirty="0">
              <a:solidFill>
                <a:srgbClr val="000000"/>
              </a:solidFill>
            </a:endParaRPr>
          </a:p>
          <a:p>
            <a:pPr algn="just">
              <a:lnSpc>
                <a:spcPct val="200000"/>
              </a:lnSpc>
            </a:pPr>
            <a:r>
              <a:rPr lang="fr-FR" dirty="0">
                <a:solidFill>
                  <a:srgbClr val="000000"/>
                </a:solidFill>
              </a:rPr>
              <a:t>Les autres parts sont alors détenues à hauteur de 5,60% par l’Agence Française de Développement, 0,51% par la Société belge </a:t>
            </a:r>
            <a:r>
              <a:rPr lang="fr-FR" dirty="0" err="1">
                <a:solidFill>
                  <a:srgbClr val="000000"/>
                </a:solidFill>
              </a:rPr>
              <a:t>Telfin</a:t>
            </a:r>
            <a:r>
              <a:rPr lang="fr-FR" dirty="0">
                <a:solidFill>
                  <a:srgbClr val="000000"/>
                </a:solidFill>
              </a:rPr>
              <a:t> et 0,54% par le personnel</a:t>
            </a:r>
          </a:p>
        </p:txBody>
      </p:sp>
    </p:spTree>
    <p:extLst>
      <p:ext uri="{BB962C8B-B14F-4D97-AF65-F5344CB8AC3E}">
        <p14:creationId xmlns:p14="http://schemas.microsoft.com/office/powerpoint/2010/main" val="4293003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5</a:t>
            </a:fld>
            <a:endParaRPr lang="en-US" dirty="0"/>
          </a:p>
        </p:txBody>
      </p:sp>
      <p:sp>
        <p:nvSpPr>
          <p:cNvPr id="6" name="Rectangle 5"/>
          <p:cNvSpPr/>
          <p:nvPr/>
        </p:nvSpPr>
        <p:spPr>
          <a:xfrm>
            <a:off x="457200" y="914400"/>
            <a:ext cx="8915400" cy="3556679"/>
          </a:xfrm>
          <a:prstGeom prst="rect">
            <a:avLst/>
          </a:prstGeom>
        </p:spPr>
        <p:txBody>
          <a:bodyPr wrap="square">
            <a:spAutoFit/>
          </a:bodyPr>
          <a:lstStyle/>
          <a:p>
            <a:pPr algn="just">
              <a:lnSpc>
                <a:spcPct val="200000"/>
              </a:lnSpc>
            </a:pPr>
            <a:r>
              <a:rPr lang="fr-FR" dirty="0">
                <a:solidFill>
                  <a:srgbClr val="000000"/>
                </a:solidFill>
              </a:rPr>
              <a:t>Ce départ inopiné de Rio Tinto Alcan a suscité beaucoup d’appréhensions et créé une situation délicate, du moment où la survie même d’ALUCAM était en jeu. </a:t>
            </a:r>
          </a:p>
          <a:p>
            <a:pPr algn="just">
              <a:lnSpc>
                <a:spcPct val="200000"/>
              </a:lnSpc>
            </a:pPr>
            <a:endParaRPr lang="fr-FR" sz="1050" dirty="0">
              <a:solidFill>
                <a:srgbClr val="000000"/>
              </a:solidFill>
            </a:endParaRPr>
          </a:p>
          <a:p>
            <a:pPr algn="just">
              <a:lnSpc>
                <a:spcPct val="200000"/>
              </a:lnSpc>
            </a:pPr>
            <a:r>
              <a:rPr lang="fr-FR" dirty="0">
                <a:solidFill>
                  <a:srgbClr val="000000"/>
                </a:solidFill>
              </a:rPr>
              <a:t>De fait et en raison du déficit électrique prévalant sur le territoire national, ALUCAM avait cumulé des pertes significatives de 2011 à 2014, l’année 2015 se soldant aussi par une perte de 10 milliards. </a:t>
            </a:r>
          </a:p>
        </p:txBody>
      </p:sp>
    </p:spTree>
    <p:extLst>
      <p:ext uri="{BB962C8B-B14F-4D97-AF65-F5344CB8AC3E}">
        <p14:creationId xmlns:p14="http://schemas.microsoft.com/office/powerpoint/2010/main" val="1723084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6</a:t>
            </a:fld>
            <a:endParaRPr lang="en-US" dirty="0"/>
          </a:p>
        </p:txBody>
      </p:sp>
      <p:sp>
        <p:nvSpPr>
          <p:cNvPr id="6" name="Rectangle 5"/>
          <p:cNvSpPr/>
          <p:nvPr/>
        </p:nvSpPr>
        <p:spPr>
          <a:xfrm>
            <a:off x="457200" y="762000"/>
            <a:ext cx="8915400" cy="2587183"/>
          </a:xfrm>
          <a:prstGeom prst="rect">
            <a:avLst/>
          </a:prstGeom>
        </p:spPr>
        <p:txBody>
          <a:bodyPr wrap="square">
            <a:spAutoFit/>
          </a:bodyPr>
          <a:lstStyle/>
          <a:p>
            <a:pPr algn="just">
              <a:lnSpc>
                <a:spcPct val="200000"/>
              </a:lnSpc>
            </a:pPr>
            <a:r>
              <a:rPr lang="fr-FR" dirty="0">
                <a:solidFill>
                  <a:srgbClr val="000000"/>
                </a:solidFill>
              </a:rPr>
              <a:t>L’action d’assainissement, engagée dès mai 2015 par le Conseil d’Administration et la Direction Générale de la société a conduit à une perte après impôts de moins de 2 milliards en 20016, puis un résultat positif net de 2.2 milliards en 2017, grâce principalement à une production de 97 000 tonnes d’aluminium. </a:t>
            </a:r>
          </a:p>
        </p:txBody>
      </p:sp>
    </p:spTree>
    <p:extLst>
      <p:ext uri="{BB962C8B-B14F-4D97-AF65-F5344CB8AC3E}">
        <p14:creationId xmlns:p14="http://schemas.microsoft.com/office/powerpoint/2010/main" val="273111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7</a:t>
            </a:fld>
            <a:endParaRPr lang="en-US" dirty="0"/>
          </a:p>
        </p:txBody>
      </p:sp>
      <p:sp>
        <p:nvSpPr>
          <p:cNvPr id="6" name="Rectangle 5"/>
          <p:cNvSpPr/>
          <p:nvPr/>
        </p:nvSpPr>
        <p:spPr>
          <a:xfrm>
            <a:off x="457200" y="601392"/>
            <a:ext cx="8915400" cy="4833952"/>
          </a:xfrm>
          <a:prstGeom prst="rect">
            <a:avLst/>
          </a:prstGeom>
        </p:spPr>
        <p:txBody>
          <a:bodyPr wrap="square">
            <a:spAutoFit/>
          </a:bodyPr>
          <a:lstStyle/>
          <a:p>
            <a:pPr algn="just">
              <a:lnSpc>
                <a:spcPct val="200000"/>
              </a:lnSpc>
            </a:pPr>
            <a:r>
              <a:rPr lang="fr-FR" dirty="0">
                <a:solidFill>
                  <a:srgbClr val="000000"/>
                </a:solidFill>
              </a:rPr>
              <a:t>Ces résultats encourageants se sont détériorés par la suite, en raison notamment de l’arrêt brutal des cuves dont une partie sera détruite, du fait de l’explosion le 10 janvier 2018, du circuit de transport électrique d’ENEO servant à l’alimentation de l’électrolyse. </a:t>
            </a:r>
          </a:p>
          <a:p>
            <a:pPr algn="just">
              <a:lnSpc>
                <a:spcPct val="200000"/>
              </a:lnSpc>
            </a:pPr>
            <a:endParaRPr lang="fr-FR" sz="1000" dirty="0">
              <a:solidFill>
                <a:srgbClr val="000000"/>
              </a:solidFill>
            </a:endParaRPr>
          </a:p>
          <a:p>
            <a:pPr algn="just">
              <a:lnSpc>
                <a:spcPct val="200000"/>
              </a:lnSpc>
            </a:pPr>
            <a:r>
              <a:rPr lang="fr-FR" dirty="0">
                <a:solidFill>
                  <a:srgbClr val="000000"/>
                </a:solidFill>
              </a:rPr>
              <a:t>Depuis lors, la production d’ALUCAM est malheureusement réduite à environ 60 000 tonnes et les performances financières fortement impactées. </a:t>
            </a:r>
          </a:p>
          <a:p>
            <a:pPr algn="just">
              <a:lnSpc>
                <a:spcPct val="200000"/>
              </a:lnSpc>
            </a:pPr>
            <a:r>
              <a:rPr lang="fr-FR" dirty="0">
                <a:solidFill>
                  <a:srgbClr val="000000"/>
                </a:solidFill>
              </a:rPr>
              <a:t> </a:t>
            </a:r>
          </a:p>
        </p:txBody>
      </p:sp>
    </p:spTree>
    <p:extLst>
      <p:ext uri="{BB962C8B-B14F-4D97-AF65-F5344CB8AC3E}">
        <p14:creationId xmlns:p14="http://schemas.microsoft.com/office/powerpoint/2010/main" val="845181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AD9E1AB-5972-4E89-8306-6C0FC3DDEA17}" type="datetime1">
              <a:rPr lang="fr-FR" smtClean="0"/>
              <a:pPr/>
              <a:t>22/10/2024</a:t>
            </a:fld>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8</a:t>
            </a:fld>
            <a:endParaRPr lang="en-US" dirty="0"/>
          </a:p>
        </p:txBody>
      </p:sp>
      <p:sp>
        <p:nvSpPr>
          <p:cNvPr id="6" name="Rectangle 5"/>
          <p:cNvSpPr/>
          <p:nvPr/>
        </p:nvSpPr>
        <p:spPr>
          <a:xfrm>
            <a:off x="457200" y="685800"/>
            <a:ext cx="8915400" cy="3718262"/>
          </a:xfrm>
          <a:prstGeom prst="rect">
            <a:avLst/>
          </a:prstGeom>
        </p:spPr>
        <p:txBody>
          <a:bodyPr wrap="square">
            <a:spAutoFit/>
          </a:bodyPr>
          <a:lstStyle/>
          <a:p>
            <a:pPr algn="just">
              <a:lnSpc>
                <a:spcPct val="200000"/>
              </a:lnSpc>
            </a:pPr>
            <a:r>
              <a:rPr lang="fr-FR" dirty="0">
                <a:solidFill>
                  <a:srgbClr val="000000"/>
                </a:solidFill>
              </a:rPr>
              <a:t>Ces difficultés ont conduit le Premier Ministre à instruire , qu’un Plan de Restructuration (</a:t>
            </a:r>
            <a:r>
              <a:rPr lang="fr-FR" dirty="0" err="1">
                <a:solidFill>
                  <a:srgbClr val="000000"/>
                </a:solidFill>
              </a:rPr>
              <a:t>PdR</a:t>
            </a:r>
            <a:r>
              <a:rPr lang="fr-FR" dirty="0">
                <a:solidFill>
                  <a:srgbClr val="000000"/>
                </a:solidFill>
              </a:rPr>
              <a:t>) du Groupe ALUCAM soit élaboré. </a:t>
            </a:r>
          </a:p>
          <a:p>
            <a:pPr algn="just">
              <a:lnSpc>
                <a:spcPct val="150000"/>
              </a:lnSpc>
            </a:pPr>
            <a:endParaRPr lang="fr-FR" dirty="0">
              <a:solidFill>
                <a:srgbClr val="000000"/>
              </a:solidFill>
            </a:endParaRPr>
          </a:p>
          <a:p>
            <a:pPr algn="just">
              <a:lnSpc>
                <a:spcPct val="200000"/>
              </a:lnSpc>
            </a:pPr>
            <a:r>
              <a:rPr lang="fr-FR" dirty="0">
                <a:solidFill>
                  <a:srgbClr val="000000"/>
                </a:solidFill>
              </a:rPr>
              <a:t>Préparé par les organes sociaux dudit Groupe, sous la coordination du MINMIDT et l’accompagnement du MINFI et du MINEPAT, le </a:t>
            </a:r>
            <a:r>
              <a:rPr lang="fr-FR" dirty="0" err="1">
                <a:solidFill>
                  <a:srgbClr val="000000"/>
                </a:solidFill>
              </a:rPr>
              <a:t>PdR</a:t>
            </a:r>
            <a:r>
              <a:rPr lang="fr-FR" dirty="0">
                <a:solidFill>
                  <a:srgbClr val="000000"/>
                </a:solidFill>
              </a:rPr>
              <a:t> a subséquemment été validé par le Chef du Gouvernement en 2020. </a:t>
            </a:r>
          </a:p>
        </p:txBody>
      </p:sp>
    </p:spTree>
    <p:extLst>
      <p:ext uri="{BB962C8B-B14F-4D97-AF65-F5344CB8AC3E}">
        <p14:creationId xmlns:p14="http://schemas.microsoft.com/office/powerpoint/2010/main" val="1348709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81070" y="2895600"/>
            <a:ext cx="8915400" cy="914400"/>
          </a:xfrm>
        </p:spPr>
        <p:txBody>
          <a:bodyPr>
            <a:normAutofit fontScale="77500" lnSpcReduction="20000"/>
          </a:bodyPr>
          <a:lstStyle/>
          <a:p>
            <a:pPr marL="0" indent="0" algn="ctr">
              <a:lnSpc>
                <a:spcPct val="200000"/>
              </a:lnSpc>
              <a:buNone/>
            </a:pPr>
            <a:r>
              <a:rPr lang="fr-FR" sz="3600" b="1" dirty="0">
                <a:solidFill>
                  <a:schemeClr val="accent4">
                    <a:lumMod val="50000"/>
                  </a:schemeClr>
                </a:solidFill>
              </a:rPr>
              <a:t>PRINCIPALES ACTIONS DU PLAN</a:t>
            </a:r>
          </a:p>
        </p:txBody>
      </p:sp>
      <p:sp>
        <p:nvSpPr>
          <p:cNvPr id="3" name="Espace réservé de la date 2"/>
          <p:cNvSpPr>
            <a:spLocks noGrp="1"/>
          </p:cNvSpPr>
          <p:nvPr>
            <p:ph type="dt" sz="half" idx="10"/>
          </p:nvPr>
        </p:nvSpPr>
        <p:spPr/>
        <p:txBody>
          <a:bodyPr/>
          <a:lstStyle/>
          <a:p>
            <a:fld id="{2AD9E1AB-5972-4E89-8306-6C0FC3DDEA17}" type="datetime1">
              <a:rPr lang="fr-FR" smtClean="0"/>
              <a:pPr/>
              <a:t>22/10/2024</a:t>
            </a:fld>
            <a:endParaRPr lang="en-US"/>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495003007"/>
      </p:ext>
    </p:extLst>
  </p:cSld>
  <p:clrMapOvr>
    <a:masterClrMapping/>
  </p:clrMapOvr>
</p:sld>
</file>

<file path=ppt/theme/theme1.xml><?xml version="1.0" encoding="utf-8"?>
<a:theme xmlns:a="http://schemas.openxmlformats.org/drawingml/2006/main" name="1_Office Theme">
  <a:themeElements>
    <a:clrScheme name="Rio Tinto Blue NEW">
      <a:dk1>
        <a:srgbClr val="646464"/>
      </a:dk1>
      <a:lt1>
        <a:sysClr val="window" lastClr="FFFFFF"/>
      </a:lt1>
      <a:dk2>
        <a:srgbClr val="E60D2E"/>
      </a:dk2>
      <a:lt2>
        <a:srgbClr val="B9B9B9"/>
      </a:lt2>
      <a:accent1>
        <a:srgbClr val="002C5F"/>
      </a:accent1>
      <a:accent2>
        <a:srgbClr val="007EA3"/>
      </a:accent2>
      <a:accent3>
        <a:srgbClr val="70A489"/>
      </a:accent3>
      <a:accent4>
        <a:srgbClr val="E8CE79"/>
      </a:accent4>
      <a:accent5>
        <a:srgbClr val="3E5D57"/>
      </a:accent5>
      <a:accent6>
        <a:srgbClr val="FFA100"/>
      </a:accent6>
      <a:hlink>
        <a:srgbClr val="70A489"/>
      </a:hlink>
      <a:folHlink>
        <a:srgbClr val="7724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10125</TotalTime>
  <Words>1414</Words>
  <Application>Microsoft Office PowerPoint</Application>
  <PresentationFormat>Format A4 (210 x 297 mm)</PresentationFormat>
  <Paragraphs>144</Paragraphs>
  <Slides>29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Agency FB</vt:lpstr>
      <vt:lpstr>Arial</vt:lpstr>
      <vt:lpstr>Calibri</vt:lpstr>
      <vt:lpstr>Century Gothic</vt:lpstr>
      <vt:lpstr>Wingdings</vt:lpstr>
      <vt:lpstr>1_Office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Momha, Catherine (RTA)</dc:creator>
  <cp:lastModifiedBy>Kanga, Blaise (ALUCAM)</cp:lastModifiedBy>
  <cp:revision>321</cp:revision>
  <cp:lastPrinted>2018-04-24T13:40:41Z</cp:lastPrinted>
  <dcterms:created xsi:type="dcterms:W3CDTF">2006-08-16T00:00:00Z</dcterms:created>
  <dcterms:modified xsi:type="dcterms:W3CDTF">2024-10-22T09:59:24Z</dcterms:modified>
</cp:coreProperties>
</file>